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1" r:id="rId5"/>
    <p:sldId id="283" r:id="rId6"/>
    <p:sldId id="284" r:id="rId7"/>
    <p:sldId id="285" r:id="rId8"/>
    <p:sldId id="261" r:id="rId9"/>
    <p:sldId id="286" r:id="rId10"/>
    <p:sldId id="262" r:id="rId11"/>
    <p:sldId id="287" r:id="rId12"/>
    <p:sldId id="263" r:id="rId13"/>
    <p:sldId id="279" r:id="rId14"/>
    <p:sldId id="288" r:id="rId15"/>
    <p:sldId id="264" r:id="rId16"/>
    <p:sldId id="265" r:id="rId17"/>
    <p:sldId id="289" r:id="rId18"/>
    <p:sldId id="266" r:id="rId19"/>
    <p:sldId id="290" r:id="rId20"/>
    <p:sldId id="280" r:id="rId21"/>
    <p:sldId id="291" r:id="rId22"/>
    <p:sldId id="267" r:id="rId23"/>
    <p:sldId id="292" r:id="rId24"/>
    <p:sldId id="269" r:id="rId25"/>
    <p:sldId id="293" r:id="rId26"/>
    <p:sldId id="270" r:id="rId27"/>
    <p:sldId id="294" r:id="rId28"/>
    <p:sldId id="271" r:id="rId29"/>
    <p:sldId id="295" r:id="rId30"/>
    <p:sldId id="272" r:id="rId31"/>
    <p:sldId id="273" r:id="rId32"/>
    <p:sldId id="296" r:id="rId33"/>
    <p:sldId id="274" r:id="rId34"/>
    <p:sldId id="275" r:id="rId35"/>
    <p:sldId id="297" r:id="rId36"/>
    <p:sldId id="298" r:id="rId37"/>
    <p:sldId id="299" r:id="rId38"/>
    <p:sldId id="276" r:id="rId39"/>
    <p:sldId id="277" r:id="rId40"/>
    <p:sldId id="26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99CCFF"/>
    <a:srgbClr val="78A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E48DE655-74A4-4753-B023-1CB792B86932}" type="datetimeFigureOut">
              <a:rPr lang="en-US" smtClean="0"/>
              <a:pPr/>
              <a:t>11/8/2022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8F6E084-9185-4563-9DCB-503108B80F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48DE655-74A4-4753-B023-1CB792B86932}"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6E084-9185-4563-9DCB-503108B80F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48DE655-74A4-4753-B023-1CB792B86932}"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6E084-9185-4563-9DCB-503108B80F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E48DE655-74A4-4753-B023-1CB792B86932}" type="datetimeFigureOut">
              <a:rPr lang="en-US" smtClean="0"/>
              <a:pPr/>
              <a:t>11/8/2022</a:t>
            </a:fld>
            <a:endParaRPr lang="en-US"/>
          </a:p>
        </p:txBody>
      </p:sp>
      <p:sp>
        <p:nvSpPr>
          <p:cNvPr id="9" name="Slide Number Placeholder 8"/>
          <p:cNvSpPr>
            <a:spLocks noGrp="1"/>
          </p:cNvSpPr>
          <p:nvPr>
            <p:ph type="sldNum" sz="quarter" idx="15"/>
          </p:nvPr>
        </p:nvSpPr>
        <p:spPr/>
        <p:txBody>
          <a:bodyPr rtlCol="0"/>
          <a:lstStyle/>
          <a:p>
            <a:fld id="{78F6E084-9185-4563-9DCB-503108B80FC3}"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48DE655-74A4-4753-B023-1CB792B86932}" type="datetimeFigureOut">
              <a:rPr lang="en-US" smtClean="0"/>
              <a:pPr/>
              <a:t>11/8/2022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8F6E084-9185-4563-9DCB-503108B80FC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48DE655-74A4-4753-B023-1CB792B86932}"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6E084-9185-4563-9DCB-503108B80FC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E48DE655-74A4-4753-B023-1CB792B86932}" type="datetimeFigureOut">
              <a:rPr lang="en-US" smtClean="0"/>
              <a:pPr/>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F6E084-9185-4563-9DCB-503108B80FC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E48DE655-74A4-4753-B023-1CB792B86932}" type="datetimeFigureOut">
              <a:rPr lang="en-US" smtClean="0"/>
              <a:pPr/>
              <a:t>11/8/2022</a:t>
            </a:fld>
            <a:endParaRPr lang="en-US"/>
          </a:p>
        </p:txBody>
      </p:sp>
      <p:sp>
        <p:nvSpPr>
          <p:cNvPr id="7" name="Slide Number Placeholder 6"/>
          <p:cNvSpPr>
            <a:spLocks noGrp="1"/>
          </p:cNvSpPr>
          <p:nvPr>
            <p:ph type="sldNum" sz="quarter" idx="11"/>
          </p:nvPr>
        </p:nvSpPr>
        <p:spPr/>
        <p:txBody>
          <a:bodyPr rtlCol="0"/>
          <a:lstStyle/>
          <a:p>
            <a:fld id="{78F6E084-9185-4563-9DCB-503108B80FC3}"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DE655-74A4-4753-B023-1CB792B86932}" type="datetimeFigureOut">
              <a:rPr lang="en-US" smtClean="0"/>
              <a:pPr/>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F6E084-9185-4563-9DCB-503108B80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E48DE655-74A4-4753-B023-1CB792B86932}" type="datetimeFigureOut">
              <a:rPr lang="en-US" smtClean="0"/>
              <a:pPr/>
              <a:t>11/8/2022</a:t>
            </a:fld>
            <a:endParaRPr lang="en-US"/>
          </a:p>
        </p:txBody>
      </p:sp>
      <p:sp>
        <p:nvSpPr>
          <p:cNvPr id="22" name="Slide Number Placeholder 21"/>
          <p:cNvSpPr>
            <a:spLocks noGrp="1"/>
          </p:cNvSpPr>
          <p:nvPr>
            <p:ph type="sldNum" sz="quarter" idx="15"/>
          </p:nvPr>
        </p:nvSpPr>
        <p:spPr/>
        <p:txBody>
          <a:bodyPr rtlCol="0"/>
          <a:lstStyle/>
          <a:p>
            <a:fld id="{78F6E084-9185-4563-9DCB-503108B80FC3}"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48DE655-74A4-4753-B023-1CB792B86932}" type="datetimeFigureOut">
              <a:rPr lang="en-US" smtClean="0"/>
              <a:pPr/>
              <a:t>11/8/2022</a:t>
            </a:fld>
            <a:endParaRPr lang="en-US"/>
          </a:p>
        </p:txBody>
      </p:sp>
      <p:sp>
        <p:nvSpPr>
          <p:cNvPr id="18" name="Slide Number Placeholder 17"/>
          <p:cNvSpPr>
            <a:spLocks noGrp="1"/>
          </p:cNvSpPr>
          <p:nvPr>
            <p:ph type="sldNum" sz="quarter" idx="11"/>
          </p:nvPr>
        </p:nvSpPr>
        <p:spPr/>
        <p:txBody>
          <a:bodyPr rtlCol="0"/>
          <a:lstStyle/>
          <a:p>
            <a:fld id="{78F6E084-9185-4563-9DCB-503108B80FC3}"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48DE655-74A4-4753-B023-1CB792B86932}" type="datetimeFigureOut">
              <a:rPr lang="en-US" smtClean="0"/>
              <a:pPr/>
              <a:t>11/8/2022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8F6E084-9185-4563-9DCB-503108B80F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930" y="228600"/>
            <a:ext cx="7467600" cy="2743200"/>
          </a:xfr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p:spPr>
        <p:txBody>
          <a:bodyPr>
            <a:normAutofit fontScale="90000"/>
          </a:bodyPr>
          <a:lstStyle/>
          <a:p>
            <a:pPr algn="ctr"/>
            <a:br>
              <a:rPr lang="en-US" sz="3600" u="sng" dirty="0"/>
            </a:br>
            <a:br>
              <a:rPr lang="en-US" sz="3600" u="sng" dirty="0"/>
            </a:br>
            <a:br>
              <a:rPr lang="en-US" sz="3600" u="sng" dirty="0"/>
            </a:br>
            <a:br>
              <a:rPr lang="en-US" sz="3600" u="sng" dirty="0"/>
            </a:br>
            <a:r>
              <a:rPr lang="en-US" sz="3600" u="sng" dirty="0"/>
              <a:t>the Anglophone Crisis in Cameroon</a:t>
            </a:r>
            <a:br>
              <a:rPr lang="en-US" sz="3600" u="sng" dirty="0"/>
            </a:br>
            <a:r>
              <a:rPr lang="en-US" sz="3600" u="sng" dirty="0"/>
              <a:t>AND </a:t>
            </a:r>
            <a:br>
              <a:rPr lang="en-US" sz="3600" u="sng" dirty="0"/>
            </a:br>
            <a:r>
              <a:rPr lang="en-US" sz="3600" u="sng" dirty="0"/>
              <a:t>THE RESPONSE OF THE PCC</a:t>
            </a:r>
            <a:br>
              <a:rPr lang="en-US" dirty="0"/>
            </a:br>
            <a:br>
              <a:rPr lang="en-US" dirty="0"/>
            </a:br>
            <a:endParaRPr lang="en-US" dirty="0"/>
          </a:p>
        </p:txBody>
      </p:sp>
      <p:sp>
        <p:nvSpPr>
          <p:cNvPr id="3" name="Subtitle 2"/>
          <p:cNvSpPr>
            <a:spLocks noGrp="1"/>
          </p:cNvSpPr>
          <p:nvPr>
            <p:ph sz="quarter" idx="1"/>
          </p:nvPr>
        </p:nvSpPr>
        <p:spPr>
          <a:xfrm>
            <a:off x="685800" y="2438400"/>
            <a:ext cx="7467600" cy="4035552"/>
          </a:xfrm>
          <a:solidFill>
            <a:schemeClr val="bg1">
              <a:lumMod val="95000"/>
            </a:schemeClr>
          </a:solidFill>
        </p:spPr>
        <p:txBody>
          <a:bodyPr>
            <a:normAutofit/>
          </a:bodyPr>
          <a:lstStyle/>
          <a:p>
            <a:pPr algn="ctr"/>
            <a:endParaRPr lang="en-US" sz="3600" dirty="0"/>
          </a:p>
          <a:p>
            <a:pPr marL="0" indent="0" algn="ctr">
              <a:buNone/>
            </a:pPr>
            <a:r>
              <a:rPr lang="en-US" sz="3600" i="1" dirty="0"/>
              <a:t>By</a:t>
            </a:r>
          </a:p>
          <a:p>
            <a:pPr algn="ctr"/>
            <a:endParaRPr lang="en-US" sz="3600" u="sng" dirty="0"/>
          </a:p>
          <a:p>
            <a:pPr marL="0" indent="0" algn="ctr">
              <a:buNone/>
            </a:pPr>
            <a:r>
              <a:rPr lang="en-US" sz="3600" u="sng" dirty="0">
                <a:solidFill>
                  <a:srgbClr val="FF0000"/>
                </a:solidFill>
              </a:rPr>
              <a:t>Rev </a:t>
            </a:r>
            <a:r>
              <a:rPr lang="en-US" sz="3600" u="sng" dirty="0" err="1">
                <a:solidFill>
                  <a:srgbClr val="FF0000"/>
                </a:solidFill>
              </a:rPr>
              <a:t>Mokoko</a:t>
            </a:r>
            <a:r>
              <a:rPr lang="en-US" sz="3600" u="sng" dirty="0">
                <a:solidFill>
                  <a:srgbClr val="FF0000"/>
                </a:solidFill>
              </a:rPr>
              <a:t>  </a:t>
            </a:r>
            <a:r>
              <a:rPr lang="en-US" sz="3600" u="sng" dirty="0" err="1">
                <a:solidFill>
                  <a:srgbClr val="FF0000"/>
                </a:solidFill>
              </a:rPr>
              <a:t>Mbue</a:t>
            </a:r>
            <a:r>
              <a:rPr lang="en-US" sz="3600" u="sng" dirty="0">
                <a:solidFill>
                  <a:srgbClr val="FF0000"/>
                </a:solidFill>
              </a:rPr>
              <a:t> T</a:t>
            </a:r>
            <a:endParaRPr lang="en-US" sz="36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r>
              <a:rPr lang="en-US" sz="2400" dirty="0"/>
              <a:t>The Evolution of the Anglophone Problem (Cont’d)</a:t>
            </a:r>
            <a:br>
              <a:rPr lang="en-US" dirty="0"/>
            </a:br>
            <a:endParaRPr lang="en-US" dirty="0"/>
          </a:p>
        </p:txBody>
      </p:sp>
      <p:sp>
        <p:nvSpPr>
          <p:cNvPr id="3" name="Subtitle 2"/>
          <p:cNvSpPr>
            <a:spLocks noGrp="1"/>
          </p:cNvSpPr>
          <p:nvPr>
            <p:ph sz="quarter" idx="1"/>
          </p:nvPr>
        </p:nvSpPr>
        <p:spPr>
          <a:xfrm>
            <a:off x="152400" y="1600200"/>
            <a:ext cx="8686800" cy="5334000"/>
          </a:xfrm>
        </p:spPr>
        <p:txBody>
          <a:bodyPr>
            <a:normAutofit fontScale="92500" lnSpcReduction="10000"/>
          </a:bodyPr>
          <a:lstStyle/>
          <a:p>
            <a:pPr lvl="0" algn="just"/>
            <a:r>
              <a:rPr lang="en-US" sz="3500" dirty="0"/>
              <a:t>- Persistent complaints about the </a:t>
            </a:r>
            <a:r>
              <a:rPr lang="en-US" sz="3500" dirty="0">
                <a:solidFill>
                  <a:srgbClr val="FF0000"/>
                </a:solidFill>
              </a:rPr>
              <a:t>marginalization</a:t>
            </a:r>
            <a:r>
              <a:rPr lang="en-US" sz="3500" dirty="0"/>
              <a:t> of the Anglophones:</a:t>
            </a:r>
          </a:p>
          <a:p>
            <a:pPr lvl="0" algn="just"/>
            <a:r>
              <a:rPr lang="en-US" sz="3500" dirty="0" err="1"/>
              <a:t>i</a:t>
            </a:r>
            <a:r>
              <a:rPr lang="en-US" sz="3500" dirty="0"/>
              <a:t>. The </a:t>
            </a:r>
            <a:r>
              <a:rPr lang="en-US" sz="3500" dirty="0">
                <a:solidFill>
                  <a:srgbClr val="FF0000"/>
                </a:solidFill>
              </a:rPr>
              <a:t>exclusive use of French </a:t>
            </a:r>
            <a:r>
              <a:rPr lang="en-US" sz="3500" dirty="0"/>
              <a:t>for appointments and other public functions</a:t>
            </a:r>
          </a:p>
          <a:p>
            <a:pPr lvl="0" algn="just"/>
            <a:r>
              <a:rPr lang="en-US" sz="3500" dirty="0"/>
              <a:t>ii. The stagnation and emasculation of developmental initiatives in Anglophone Cameroon (the </a:t>
            </a:r>
            <a:r>
              <a:rPr lang="en-US" sz="3500" dirty="0">
                <a:solidFill>
                  <a:srgbClr val="FF0000"/>
                </a:solidFill>
              </a:rPr>
              <a:t>closure of the marketing Board, POWERCAM in Yoke, the </a:t>
            </a:r>
            <a:r>
              <a:rPr lang="en-US" sz="3500" dirty="0" err="1">
                <a:solidFill>
                  <a:srgbClr val="FF0000"/>
                </a:solidFill>
              </a:rPr>
              <a:t>Tiko</a:t>
            </a:r>
            <a:r>
              <a:rPr lang="en-US" sz="3500" dirty="0">
                <a:solidFill>
                  <a:srgbClr val="FF0000"/>
                </a:solidFill>
              </a:rPr>
              <a:t>, Bali and </a:t>
            </a:r>
            <a:r>
              <a:rPr lang="en-US" sz="3500" dirty="0" err="1">
                <a:solidFill>
                  <a:srgbClr val="FF0000"/>
                </a:solidFill>
              </a:rPr>
              <a:t>Bafut</a:t>
            </a:r>
            <a:r>
              <a:rPr lang="en-US" sz="3500" dirty="0">
                <a:solidFill>
                  <a:srgbClr val="FF0000"/>
                </a:solidFill>
              </a:rPr>
              <a:t> airstrips </a:t>
            </a:r>
            <a:r>
              <a:rPr lang="en-US" sz="3500" dirty="0"/>
              <a:t>etc)</a:t>
            </a:r>
          </a:p>
          <a:p>
            <a:pPr lvl="0" algn="just"/>
            <a:r>
              <a:rPr lang="en-US" sz="3500" dirty="0"/>
              <a:t>iii. </a:t>
            </a:r>
            <a:r>
              <a:rPr lang="en-US" sz="3500" dirty="0">
                <a:solidFill>
                  <a:srgbClr val="FF0000"/>
                </a:solidFill>
              </a:rPr>
              <a:t>Second-class treatment of Anglophones </a:t>
            </a:r>
            <a:r>
              <a:rPr lang="en-US" sz="3500" dirty="0"/>
              <a:t>in appointments etc</a:t>
            </a:r>
          </a:p>
          <a:p>
            <a:pPr marL="0" lvl="0" indent="0">
              <a:buNone/>
            </a:pP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r>
              <a:rPr lang="en-US" sz="2400" dirty="0"/>
              <a:t>The Evolution of the Anglophone Problem (Cont’d)</a:t>
            </a:r>
            <a:br>
              <a:rPr lang="en-US" dirty="0"/>
            </a:br>
            <a:endParaRPr lang="en-US" dirty="0"/>
          </a:p>
        </p:txBody>
      </p:sp>
      <p:sp>
        <p:nvSpPr>
          <p:cNvPr id="3" name="Subtitle 2"/>
          <p:cNvSpPr>
            <a:spLocks noGrp="1"/>
          </p:cNvSpPr>
          <p:nvPr>
            <p:ph sz="quarter" idx="1"/>
          </p:nvPr>
        </p:nvSpPr>
        <p:spPr>
          <a:xfrm>
            <a:off x="152400" y="1600200"/>
            <a:ext cx="8686800" cy="4873752"/>
          </a:xfrm>
        </p:spPr>
        <p:txBody>
          <a:bodyPr>
            <a:normAutofit fontScale="92500" lnSpcReduction="10000"/>
          </a:bodyPr>
          <a:lstStyle/>
          <a:p>
            <a:pPr lvl="0"/>
            <a:r>
              <a:rPr lang="en-US" sz="3200" dirty="0"/>
              <a:t>- All Anglophone Conference </a:t>
            </a:r>
            <a:r>
              <a:rPr lang="en-US" sz="3200" dirty="0">
                <a:solidFill>
                  <a:srgbClr val="FF0000"/>
                </a:solidFill>
              </a:rPr>
              <a:t>(AAC) I and II </a:t>
            </a:r>
            <a:r>
              <a:rPr lang="en-US" sz="3200" dirty="0"/>
              <a:t>in 1993 and 1994 respectively</a:t>
            </a:r>
          </a:p>
          <a:p>
            <a:pPr lvl="0"/>
            <a:endParaRPr lang="en-US" sz="3200" dirty="0"/>
          </a:p>
          <a:p>
            <a:pPr lvl="0"/>
            <a:r>
              <a:rPr lang="en-US" sz="3200" dirty="0"/>
              <a:t>- </a:t>
            </a:r>
            <a:r>
              <a:rPr lang="en-US" sz="3200" dirty="0">
                <a:solidFill>
                  <a:srgbClr val="FF0000"/>
                </a:solidFill>
              </a:rPr>
              <a:t>2015 - Lawyers petition the government </a:t>
            </a:r>
            <a:r>
              <a:rPr lang="en-US" sz="3200" dirty="0"/>
              <a:t>over the non-respect of the Common Law system and the imposition of Francophone judges and civil law in courts in Anglophone Cameroon.</a:t>
            </a:r>
          </a:p>
          <a:p>
            <a:pPr marL="0" lvl="0" indent="0">
              <a:buNone/>
            </a:pPr>
            <a:endParaRPr lang="en-US" sz="3200" dirty="0"/>
          </a:p>
          <a:p>
            <a:pPr lvl="0"/>
            <a:r>
              <a:rPr lang="en-US" sz="3200" dirty="0"/>
              <a:t>- </a:t>
            </a:r>
            <a:r>
              <a:rPr lang="en-US" sz="3200" dirty="0">
                <a:solidFill>
                  <a:srgbClr val="FF0000"/>
                </a:solidFill>
              </a:rPr>
              <a:t>October 2016 </a:t>
            </a:r>
            <a:r>
              <a:rPr lang="en-US" sz="3200" dirty="0"/>
              <a:t>– the lawyers associations go on a sit-down strike</a:t>
            </a:r>
          </a:p>
          <a:p>
            <a:pPr lvl="0"/>
            <a:endParaRPr lang="en-US" dirty="0"/>
          </a:p>
          <a:p>
            <a:endParaRPr lang="en-US" dirty="0"/>
          </a:p>
        </p:txBody>
      </p:sp>
    </p:spTree>
    <p:extLst>
      <p:ext uri="{BB962C8B-B14F-4D97-AF65-F5344CB8AC3E}">
        <p14:creationId xmlns:p14="http://schemas.microsoft.com/office/powerpoint/2010/main" val="3672790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39"/>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dirty="0"/>
            </a:br>
            <a:br>
              <a:rPr lang="en-US" dirty="0"/>
            </a:br>
            <a:br>
              <a:rPr lang="en-US" dirty="0"/>
            </a:br>
            <a:br>
              <a:rPr lang="en-US" dirty="0"/>
            </a:br>
            <a:br>
              <a:rPr lang="en-US" dirty="0"/>
            </a:br>
            <a:br>
              <a:rPr lang="en-US" dirty="0"/>
            </a:br>
            <a:br>
              <a:rPr lang="en-US" dirty="0"/>
            </a:br>
            <a:br>
              <a:rPr lang="en-US" dirty="0"/>
            </a:br>
            <a:r>
              <a:rPr lang="en-US" sz="2800" dirty="0">
                <a:solidFill>
                  <a:srgbClr val="FF0000"/>
                </a:solidFill>
              </a:rPr>
              <a:t>Recent Developments</a:t>
            </a:r>
            <a:br>
              <a:rPr lang="en-US" dirty="0"/>
            </a:br>
            <a:endParaRPr lang="en-US" dirty="0"/>
          </a:p>
        </p:txBody>
      </p:sp>
      <p:sp>
        <p:nvSpPr>
          <p:cNvPr id="3" name="Subtitle 2"/>
          <p:cNvSpPr>
            <a:spLocks noGrp="1"/>
          </p:cNvSpPr>
          <p:nvPr>
            <p:ph sz="quarter" idx="1"/>
          </p:nvPr>
        </p:nvSpPr>
        <p:spPr>
          <a:xfrm>
            <a:off x="76200" y="1133061"/>
            <a:ext cx="8686800" cy="5648739"/>
          </a:xfrm>
        </p:spPr>
        <p:txBody>
          <a:bodyPr>
            <a:normAutofit fontScale="92500" lnSpcReduction="10000"/>
          </a:bodyPr>
          <a:lstStyle/>
          <a:p>
            <a:pPr lvl="0" algn="just"/>
            <a:r>
              <a:rPr lang="en-US" sz="3200" dirty="0"/>
              <a:t>- </a:t>
            </a:r>
            <a:r>
              <a:rPr lang="en-US" sz="3200" dirty="0">
                <a:solidFill>
                  <a:srgbClr val="FF0000"/>
                </a:solidFill>
              </a:rPr>
              <a:t>November 2016 </a:t>
            </a:r>
            <a:r>
              <a:rPr lang="en-US" sz="3200" dirty="0"/>
              <a:t>– teachers’ associations join the strike action in protest against the non-respect of the Anglo-Saxon system of education and the posting of teachers with no knowledge of English to teach subjects other than French in Anglophone schools</a:t>
            </a:r>
          </a:p>
          <a:p>
            <a:pPr lvl="0" algn="just"/>
            <a:r>
              <a:rPr lang="en-US" sz="3200" dirty="0"/>
              <a:t> </a:t>
            </a:r>
            <a:r>
              <a:rPr lang="en-US" sz="3200" dirty="0">
                <a:solidFill>
                  <a:srgbClr val="FF0000"/>
                </a:solidFill>
              </a:rPr>
              <a:t>6</a:t>
            </a:r>
            <a:r>
              <a:rPr lang="en-US" sz="3200" baseline="30000" dirty="0">
                <a:solidFill>
                  <a:srgbClr val="FF0000"/>
                </a:solidFill>
              </a:rPr>
              <a:t>th</a:t>
            </a:r>
            <a:r>
              <a:rPr lang="en-US" sz="3200" dirty="0">
                <a:solidFill>
                  <a:srgbClr val="FF0000"/>
                </a:solidFill>
              </a:rPr>
              <a:t> December 2016 – creation of the Cameroon Civil Society Consortium </a:t>
            </a:r>
            <a:r>
              <a:rPr lang="en-US" sz="3200" dirty="0"/>
              <a:t>with Barrister </a:t>
            </a:r>
            <a:r>
              <a:rPr lang="en-US" sz="3200" dirty="0" err="1"/>
              <a:t>Agbor</a:t>
            </a:r>
            <a:r>
              <a:rPr lang="en-US" sz="3200" dirty="0"/>
              <a:t> </a:t>
            </a:r>
            <a:r>
              <a:rPr lang="en-US" sz="3200" dirty="0" err="1"/>
              <a:t>Balla</a:t>
            </a:r>
            <a:r>
              <a:rPr lang="en-US" sz="3200" dirty="0"/>
              <a:t> as President and the demand for a return to the Federal System of government</a:t>
            </a:r>
          </a:p>
          <a:p>
            <a:pPr lvl="0" algn="just"/>
            <a:r>
              <a:rPr lang="en-US" sz="3200" dirty="0">
                <a:solidFill>
                  <a:srgbClr val="FF0000"/>
                </a:solidFill>
              </a:rPr>
              <a:t>- Calls for Ghost towns </a:t>
            </a:r>
            <a:r>
              <a:rPr lang="en-US" sz="3200" dirty="0"/>
              <a:t>from 7</a:t>
            </a:r>
            <a:r>
              <a:rPr lang="en-US" sz="3200" baseline="30000" dirty="0"/>
              <a:t>th</a:t>
            </a:r>
            <a:r>
              <a:rPr lang="en-US" sz="3200" dirty="0"/>
              <a:t> January 2017 by the Consortium </a:t>
            </a:r>
          </a:p>
          <a:p>
            <a:pPr lvl="0"/>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dirty="0"/>
            </a:br>
            <a:br>
              <a:rPr lang="en-US" dirty="0"/>
            </a:br>
            <a:br>
              <a:rPr lang="en-US" dirty="0"/>
            </a:br>
            <a:br>
              <a:rPr lang="en-US" dirty="0"/>
            </a:br>
            <a:br>
              <a:rPr lang="en-US" dirty="0"/>
            </a:br>
            <a:br>
              <a:rPr lang="en-US" dirty="0"/>
            </a:br>
            <a:br>
              <a:rPr lang="en-US" dirty="0"/>
            </a:br>
            <a:br>
              <a:rPr lang="en-US" dirty="0"/>
            </a:br>
            <a:r>
              <a:rPr lang="en-US" sz="2800" dirty="0"/>
              <a:t>Recent Developments</a:t>
            </a:r>
            <a:br>
              <a:rPr lang="en-US" dirty="0"/>
            </a:br>
            <a:endParaRPr lang="en-US" dirty="0"/>
          </a:p>
        </p:txBody>
      </p:sp>
      <p:sp>
        <p:nvSpPr>
          <p:cNvPr id="3" name="Subtitle 2"/>
          <p:cNvSpPr>
            <a:spLocks noGrp="1"/>
          </p:cNvSpPr>
          <p:nvPr>
            <p:ph sz="quarter" idx="1"/>
          </p:nvPr>
        </p:nvSpPr>
        <p:spPr>
          <a:xfrm>
            <a:off x="0" y="1143000"/>
            <a:ext cx="8839200" cy="5330952"/>
          </a:xfrm>
        </p:spPr>
        <p:txBody>
          <a:bodyPr>
            <a:normAutofit fontScale="77500" lnSpcReduction="20000"/>
          </a:bodyPr>
          <a:lstStyle/>
          <a:p>
            <a:pPr lvl="0" algn="just"/>
            <a:r>
              <a:rPr lang="en-US" sz="4100" dirty="0"/>
              <a:t>- </a:t>
            </a:r>
            <a:r>
              <a:rPr lang="en-US" sz="4100" dirty="0">
                <a:solidFill>
                  <a:srgbClr val="FF0000"/>
                </a:solidFill>
              </a:rPr>
              <a:t>January 12</a:t>
            </a:r>
            <a:r>
              <a:rPr lang="en-US" sz="4100" baseline="30000" dirty="0">
                <a:solidFill>
                  <a:srgbClr val="FF0000"/>
                </a:solidFill>
              </a:rPr>
              <a:t>th – </a:t>
            </a:r>
            <a:r>
              <a:rPr lang="en-US" sz="4100" dirty="0">
                <a:solidFill>
                  <a:srgbClr val="FF0000"/>
                </a:solidFill>
              </a:rPr>
              <a:t>13</a:t>
            </a:r>
            <a:r>
              <a:rPr lang="en-US" sz="4100" baseline="30000" dirty="0">
                <a:solidFill>
                  <a:srgbClr val="FF0000"/>
                </a:solidFill>
              </a:rPr>
              <a:t>th</a:t>
            </a:r>
            <a:r>
              <a:rPr lang="en-US" sz="4100" dirty="0">
                <a:solidFill>
                  <a:srgbClr val="FF0000"/>
                </a:solidFill>
              </a:rPr>
              <a:t>, 2017 </a:t>
            </a:r>
            <a:r>
              <a:rPr lang="en-US" sz="4100" dirty="0"/>
              <a:t>– government through the </a:t>
            </a:r>
            <a:r>
              <a:rPr lang="en-US" sz="4100" dirty="0" err="1">
                <a:solidFill>
                  <a:srgbClr val="FF0000"/>
                </a:solidFill>
              </a:rPr>
              <a:t>Ghogomu</a:t>
            </a:r>
            <a:r>
              <a:rPr lang="en-US" sz="4100" dirty="0">
                <a:solidFill>
                  <a:srgbClr val="FF0000"/>
                </a:solidFill>
              </a:rPr>
              <a:t>  </a:t>
            </a:r>
            <a:r>
              <a:rPr lang="en-US" sz="4100" dirty="0" err="1">
                <a:solidFill>
                  <a:srgbClr val="FF0000"/>
                </a:solidFill>
              </a:rPr>
              <a:t>Adhoc</a:t>
            </a:r>
            <a:r>
              <a:rPr lang="en-US" sz="4100" dirty="0">
                <a:solidFill>
                  <a:srgbClr val="FF0000"/>
                </a:solidFill>
              </a:rPr>
              <a:t> Committee </a:t>
            </a:r>
            <a:r>
              <a:rPr lang="en-US" sz="4100" dirty="0"/>
              <a:t>engages dialogue with the teachers’ and lawyers’ associations in Bamenda</a:t>
            </a:r>
          </a:p>
          <a:p>
            <a:pPr lvl="0" algn="just"/>
            <a:endParaRPr lang="en-US" sz="4100" dirty="0"/>
          </a:p>
          <a:p>
            <a:pPr lvl="0" algn="just"/>
            <a:r>
              <a:rPr lang="en-US" sz="4100" dirty="0"/>
              <a:t>- </a:t>
            </a:r>
            <a:r>
              <a:rPr lang="en-US" sz="4100" dirty="0">
                <a:solidFill>
                  <a:srgbClr val="FF0000"/>
                </a:solidFill>
              </a:rPr>
              <a:t>February 2017 – </a:t>
            </a:r>
            <a:r>
              <a:rPr lang="en-US" sz="4100" dirty="0"/>
              <a:t>internet cut, the arrest of the leaders of the Consortium, transfer of the leadership of the Consortium to the Diaspora and the radicalization of the crisis</a:t>
            </a:r>
          </a:p>
          <a:p>
            <a:pPr lvl="0" algn="just"/>
            <a:endParaRPr lang="en-US" sz="4100" dirty="0"/>
          </a:p>
          <a:p>
            <a:pPr lvl="0" algn="just"/>
            <a:r>
              <a:rPr lang="en-US" sz="4100" dirty="0"/>
              <a:t>- </a:t>
            </a:r>
            <a:r>
              <a:rPr lang="en-US" sz="4100" dirty="0">
                <a:solidFill>
                  <a:srgbClr val="FF0000"/>
                </a:solidFill>
              </a:rPr>
              <a:t>22</a:t>
            </a:r>
            <a:r>
              <a:rPr lang="en-US" sz="4100" baseline="30000" dirty="0">
                <a:solidFill>
                  <a:srgbClr val="FF0000"/>
                </a:solidFill>
              </a:rPr>
              <a:t>nd</a:t>
            </a:r>
            <a:r>
              <a:rPr lang="en-US" sz="4100" dirty="0">
                <a:solidFill>
                  <a:srgbClr val="FF0000"/>
                </a:solidFill>
              </a:rPr>
              <a:t> September 2017 </a:t>
            </a:r>
            <a:r>
              <a:rPr lang="en-US" sz="4100" dirty="0"/>
              <a:t>– mass protests across Anglophone Cameroon </a:t>
            </a:r>
          </a:p>
          <a:p>
            <a:pPr lvl="0"/>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dirty="0"/>
            </a:br>
            <a:br>
              <a:rPr lang="en-US" dirty="0"/>
            </a:br>
            <a:br>
              <a:rPr lang="en-US" dirty="0"/>
            </a:br>
            <a:br>
              <a:rPr lang="en-US" dirty="0"/>
            </a:br>
            <a:br>
              <a:rPr lang="en-US" dirty="0"/>
            </a:br>
            <a:br>
              <a:rPr lang="en-US" dirty="0"/>
            </a:br>
            <a:br>
              <a:rPr lang="en-US" dirty="0"/>
            </a:br>
            <a:br>
              <a:rPr lang="en-US" dirty="0"/>
            </a:br>
            <a:r>
              <a:rPr lang="en-US" sz="2800" dirty="0"/>
              <a:t>Recent Developments</a:t>
            </a:r>
            <a:br>
              <a:rPr lang="en-US" dirty="0"/>
            </a:br>
            <a:endParaRPr lang="en-US" dirty="0"/>
          </a:p>
        </p:txBody>
      </p:sp>
      <p:sp>
        <p:nvSpPr>
          <p:cNvPr id="3" name="Subtitle 2"/>
          <p:cNvSpPr>
            <a:spLocks noGrp="1"/>
          </p:cNvSpPr>
          <p:nvPr>
            <p:ph sz="quarter" idx="1"/>
          </p:nvPr>
        </p:nvSpPr>
        <p:spPr>
          <a:xfrm>
            <a:off x="-76200" y="1600200"/>
            <a:ext cx="8915400" cy="4873752"/>
          </a:xfrm>
        </p:spPr>
        <p:txBody>
          <a:bodyPr>
            <a:normAutofit lnSpcReduction="10000"/>
          </a:bodyPr>
          <a:lstStyle/>
          <a:p>
            <a:pPr lvl="0" algn="just"/>
            <a:r>
              <a:rPr lang="en-US" sz="3200" dirty="0"/>
              <a:t>- </a:t>
            </a:r>
            <a:r>
              <a:rPr lang="en-US" sz="3200" dirty="0">
                <a:solidFill>
                  <a:srgbClr val="FF0000"/>
                </a:solidFill>
              </a:rPr>
              <a:t>1</a:t>
            </a:r>
            <a:r>
              <a:rPr lang="en-US" sz="3200" baseline="30000" dirty="0">
                <a:solidFill>
                  <a:srgbClr val="FF0000"/>
                </a:solidFill>
              </a:rPr>
              <a:t>st</a:t>
            </a:r>
            <a:r>
              <a:rPr lang="en-US" sz="3200" dirty="0">
                <a:solidFill>
                  <a:srgbClr val="FF0000"/>
                </a:solidFill>
              </a:rPr>
              <a:t> October 2017 </a:t>
            </a:r>
            <a:r>
              <a:rPr lang="en-US" sz="3200" dirty="0"/>
              <a:t>– Protests in request for independence of the Republic of </a:t>
            </a:r>
            <a:r>
              <a:rPr lang="en-US" sz="3200" dirty="0" err="1"/>
              <a:t>Ambazonia</a:t>
            </a:r>
            <a:endParaRPr lang="en-US" sz="3200" dirty="0"/>
          </a:p>
          <a:p>
            <a:pPr lvl="0" algn="just"/>
            <a:endParaRPr lang="en-US" sz="3200" dirty="0"/>
          </a:p>
          <a:p>
            <a:pPr lvl="0" algn="just"/>
            <a:r>
              <a:rPr lang="en-US" sz="3200" dirty="0"/>
              <a:t>- </a:t>
            </a:r>
            <a:r>
              <a:rPr lang="en-US" sz="3200" dirty="0">
                <a:solidFill>
                  <a:srgbClr val="FF0000"/>
                </a:solidFill>
              </a:rPr>
              <a:t>October 2017 </a:t>
            </a:r>
            <a:r>
              <a:rPr lang="en-US" sz="3200" dirty="0"/>
              <a:t>- Full armed conflict</a:t>
            </a:r>
          </a:p>
          <a:p>
            <a:pPr lvl="0" algn="just"/>
            <a:endParaRPr lang="en-US" sz="3200" dirty="0"/>
          </a:p>
          <a:p>
            <a:pPr lvl="0" algn="just"/>
            <a:r>
              <a:rPr lang="en-US" sz="3200" dirty="0"/>
              <a:t>- </a:t>
            </a:r>
            <a:r>
              <a:rPr lang="en-US" sz="3200" dirty="0">
                <a:solidFill>
                  <a:srgbClr val="FF0000"/>
                </a:solidFill>
              </a:rPr>
              <a:t>January 2018 – the arrest of Nera 10 </a:t>
            </a:r>
            <a:r>
              <a:rPr lang="en-US" sz="3200" dirty="0"/>
              <a:t>– </a:t>
            </a:r>
            <a:r>
              <a:rPr lang="en-US" sz="3200" dirty="0" err="1"/>
              <a:t>Sessekou</a:t>
            </a:r>
            <a:r>
              <a:rPr lang="en-US" sz="3200" dirty="0"/>
              <a:t> </a:t>
            </a:r>
            <a:r>
              <a:rPr lang="en-US" sz="3200" dirty="0" err="1"/>
              <a:t>Ayuk</a:t>
            </a:r>
            <a:r>
              <a:rPr lang="en-US" sz="3200" dirty="0"/>
              <a:t> </a:t>
            </a:r>
            <a:r>
              <a:rPr lang="en-US" sz="3200" dirty="0" err="1"/>
              <a:t>Tabe</a:t>
            </a:r>
            <a:r>
              <a:rPr lang="en-US" sz="3200" dirty="0"/>
              <a:t> and Co in Nigeria</a:t>
            </a:r>
          </a:p>
          <a:p>
            <a:pPr marL="0" lvl="0" indent="0" algn="just">
              <a:buNone/>
            </a:pPr>
            <a:endParaRPr lang="en-US" sz="3200" dirty="0"/>
          </a:p>
          <a:p>
            <a:pPr lvl="0" algn="just"/>
            <a:r>
              <a:rPr lang="en-US" sz="3200" dirty="0"/>
              <a:t>- A fractured Diaspora</a:t>
            </a:r>
          </a:p>
          <a:p>
            <a:pPr lvl="0" algn="just"/>
            <a:endParaRPr lang="en-US" dirty="0"/>
          </a:p>
          <a:p>
            <a:pPr algn="just"/>
            <a:endParaRPr lang="en-US" dirty="0"/>
          </a:p>
        </p:txBody>
      </p:sp>
    </p:spTree>
    <p:extLst>
      <p:ext uri="{BB962C8B-B14F-4D97-AF65-F5344CB8AC3E}">
        <p14:creationId xmlns:p14="http://schemas.microsoft.com/office/powerpoint/2010/main" val="2085379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52"/>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r>
              <a:rPr lang="en-US" sz="2700" dirty="0">
                <a:solidFill>
                  <a:srgbClr val="FF0000"/>
                </a:solidFill>
              </a:rPr>
              <a:t>The role of the PCC in the Anglophone Crisis</a:t>
            </a:r>
            <a:br>
              <a:rPr lang="en-US" dirty="0"/>
            </a:br>
            <a:endParaRPr lang="en-US" dirty="0"/>
          </a:p>
        </p:txBody>
      </p:sp>
      <p:sp>
        <p:nvSpPr>
          <p:cNvPr id="3" name="Subtitle 2"/>
          <p:cNvSpPr>
            <a:spLocks noGrp="1"/>
          </p:cNvSpPr>
          <p:nvPr>
            <p:ph sz="quarter" idx="1"/>
          </p:nvPr>
        </p:nvSpPr>
        <p:spPr>
          <a:xfrm>
            <a:off x="152400" y="1156252"/>
            <a:ext cx="8610600" cy="5777948"/>
          </a:xfrm>
        </p:spPr>
        <p:txBody>
          <a:bodyPr>
            <a:normAutofit/>
          </a:bodyPr>
          <a:lstStyle/>
          <a:p>
            <a:pPr lvl="0"/>
            <a:r>
              <a:rPr lang="en-US" dirty="0"/>
              <a:t>- The PCC and the GCE Stalemate</a:t>
            </a:r>
          </a:p>
          <a:p>
            <a:pPr lvl="0"/>
            <a:r>
              <a:rPr lang="en-US" dirty="0"/>
              <a:t>- The PCC’s stance on the creation of an Anglo-Saxon University</a:t>
            </a:r>
          </a:p>
          <a:p>
            <a:pPr lvl="0">
              <a:buFontTx/>
              <a:buChar char="-"/>
            </a:pPr>
            <a:r>
              <a:rPr lang="en-US" dirty="0"/>
              <a:t>The PCC and multiparty politics</a:t>
            </a:r>
          </a:p>
          <a:p>
            <a:pPr lvl="0">
              <a:buFontTx/>
              <a:buChar char="-"/>
            </a:pPr>
            <a:r>
              <a:rPr lang="en-US" dirty="0">
                <a:solidFill>
                  <a:srgbClr val="FF0000"/>
                </a:solidFill>
              </a:rPr>
              <a:t>See: </a:t>
            </a:r>
            <a:r>
              <a:rPr lang="en-US" i="1" dirty="0">
                <a:solidFill>
                  <a:srgbClr val="FF0000"/>
                </a:solidFill>
              </a:rPr>
              <a:t>Cry Justice: The Church in a Changing Cameroon </a:t>
            </a:r>
            <a:r>
              <a:rPr lang="en-US" dirty="0">
                <a:solidFill>
                  <a:srgbClr val="FF0000"/>
                </a:solidFill>
              </a:rPr>
              <a:t>edited by </a:t>
            </a:r>
            <a:r>
              <a:rPr lang="en-US" dirty="0" err="1">
                <a:solidFill>
                  <a:srgbClr val="FF0000"/>
                </a:solidFill>
              </a:rPr>
              <a:t>Nyansako</a:t>
            </a:r>
            <a:r>
              <a:rPr lang="en-US" dirty="0">
                <a:solidFill>
                  <a:srgbClr val="FF0000"/>
                </a:solidFill>
              </a:rPr>
              <a:t> – </a:t>
            </a:r>
            <a:r>
              <a:rPr lang="en-US" dirty="0" err="1">
                <a:solidFill>
                  <a:srgbClr val="FF0000"/>
                </a:solidFill>
              </a:rPr>
              <a:t>ni</a:t>
            </a:r>
            <a:r>
              <a:rPr lang="en-US" dirty="0">
                <a:solidFill>
                  <a:srgbClr val="FF0000"/>
                </a:solidFill>
              </a:rPr>
              <a:t> - </a:t>
            </a:r>
            <a:r>
              <a:rPr lang="en-US" dirty="0" err="1">
                <a:solidFill>
                  <a:srgbClr val="FF0000"/>
                </a:solidFill>
              </a:rPr>
              <a:t>Nku</a:t>
            </a:r>
            <a:endParaRPr lang="en-US" dirty="0">
              <a:solidFill>
                <a:srgbClr val="FF0000"/>
              </a:solidFill>
            </a:endParaRPr>
          </a:p>
          <a:p>
            <a:pPr lvl="0"/>
            <a:r>
              <a:rPr lang="en-US" dirty="0"/>
              <a:t>- </a:t>
            </a:r>
            <a:r>
              <a:rPr lang="en-US" dirty="0">
                <a:solidFill>
                  <a:srgbClr val="FF0000"/>
                </a:solidFill>
              </a:rPr>
              <a:t>November 2016</a:t>
            </a:r>
            <a:r>
              <a:rPr lang="en-US" dirty="0"/>
              <a:t>, the Moderator of the PCC, together with the Bishop of the Arch </a:t>
            </a:r>
            <a:r>
              <a:rPr lang="en-US" dirty="0" err="1"/>
              <a:t>Diocess</a:t>
            </a:r>
            <a:r>
              <a:rPr lang="en-US" dirty="0"/>
              <a:t> of </a:t>
            </a:r>
            <a:r>
              <a:rPr lang="en-US" dirty="0" err="1"/>
              <a:t>Bamenda</a:t>
            </a:r>
            <a:r>
              <a:rPr lang="en-US" dirty="0"/>
              <a:t> made efforts to broker peace between the trade unionists and the governor of the North West Region.</a:t>
            </a:r>
          </a:p>
          <a:p>
            <a:pPr lvl="0"/>
            <a:r>
              <a:rPr lang="en-US" dirty="0"/>
              <a:t>- The PCC, in different communiqués to the government has articulated its stance on the issue and urged government to initiate dialogue.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152400" y="1143000"/>
            <a:ext cx="8610600" cy="5715000"/>
          </a:xfrm>
        </p:spPr>
        <p:txBody>
          <a:bodyPr>
            <a:normAutofit fontScale="92500"/>
          </a:bodyPr>
          <a:lstStyle/>
          <a:p>
            <a:pPr algn="just"/>
            <a:r>
              <a:rPr lang="en-US" sz="2800" dirty="0">
                <a:solidFill>
                  <a:srgbClr val="FF0000"/>
                </a:solidFill>
              </a:rPr>
              <a:t>1</a:t>
            </a:r>
            <a:r>
              <a:rPr lang="en-US" sz="2800" baseline="30000" dirty="0">
                <a:solidFill>
                  <a:srgbClr val="FF0000"/>
                </a:solidFill>
              </a:rPr>
              <a:t>st</a:t>
            </a:r>
            <a:r>
              <a:rPr lang="en-US" sz="2800" dirty="0">
                <a:solidFill>
                  <a:srgbClr val="FF0000"/>
                </a:solidFill>
              </a:rPr>
              <a:t> Communiqué </a:t>
            </a:r>
            <a:r>
              <a:rPr lang="en-US" sz="2800" dirty="0"/>
              <a:t>was the Moderator’s usual New Year Message to the Presbyterians  on the </a:t>
            </a:r>
            <a:r>
              <a:rPr lang="en-US" sz="2800" dirty="0">
                <a:solidFill>
                  <a:srgbClr val="FF0000"/>
                </a:solidFill>
              </a:rPr>
              <a:t>1</a:t>
            </a:r>
            <a:r>
              <a:rPr lang="en-US" sz="2800" baseline="30000" dirty="0">
                <a:solidFill>
                  <a:srgbClr val="FF0000"/>
                </a:solidFill>
              </a:rPr>
              <a:t>st</a:t>
            </a:r>
            <a:r>
              <a:rPr lang="en-US" sz="2800" dirty="0">
                <a:solidFill>
                  <a:srgbClr val="FF0000"/>
                </a:solidFill>
              </a:rPr>
              <a:t> of January 2017 </a:t>
            </a:r>
            <a:r>
              <a:rPr lang="en-US" sz="2800" dirty="0"/>
              <a:t>(at the early stages of the conflict). It was titled </a:t>
            </a:r>
            <a:r>
              <a:rPr lang="en-US" sz="2800" dirty="0">
                <a:solidFill>
                  <a:srgbClr val="FF0000"/>
                </a:solidFill>
              </a:rPr>
              <a:t>“Pastoral Letter: Our God is a God of History” </a:t>
            </a:r>
            <a:r>
              <a:rPr lang="en-US" sz="2800" dirty="0"/>
              <a:t>in this letter the Moderator wrote: </a:t>
            </a:r>
          </a:p>
          <a:p>
            <a:pPr algn="just"/>
            <a:r>
              <a:rPr lang="en-US" sz="2800" i="1" dirty="0"/>
              <a:t>One thing which is clear is that God remains the Lord of our history and calls us to repentance so that our country can experience the reason why He made us Cameroonians. Those who insist on the uneasy coexistence should be able to answer; how can there be co-existence without mutuality and trust? Those who call for federalism must also be reminded that even in the new fragments of the federation, there would be minority problems. </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817"/>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152400" y="1113183"/>
            <a:ext cx="8610600" cy="5744817"/>
          </a:xfrm>
        </p:spPr>
        <p:txBody>
          <a:bodyPr>
            <a:normAutofit/>
          </a:bodyPr>
          <a:lstStyle/>
          <a:p>
            <a:pPr algn="just"/>
            <a:r>
              <a:rPr lang="en-US" sz="2800" i="1" dirty="0"/>
              <a:t>Those who call for secession must be reminded historically that there cannot be any secession without bloodshed like the cases of Yugoslavia, South Sudan, and </a:t>
            </a:r>
            <a:r>
              <a:rPr lang="en-US" sz="2800" i="1" dirty="0" err="1"/>
              <a:t>Eritea</a:t>
            </a:r>
            <a:r>
              <a:rPr lang="en-US" sz="2800" i="1" dirty="0"/>
              <a:t>, just to mention a few. Those who call for decentralization must answer; why for all this while the so-called devolution of competences to local councils have dragged on or why should institutions in one council pay their taxes to another council area? So, you see, the problem of Cameroon has been one of peace without justice, Justice without truth and bad faith in governance. This is the time for truth.</a:t>
            </a:r>
          </a:p>
          <a:p>
            <a:pPr lvl="0"/>
            <a:endParaRPr lang="en-US" dirty="0"/>
          </a:p>
        </p:txBody>
      </p:sp>
    </p:spTree>
    <p:extLst>
      <p:ext uri="{BB962C8B-B14F-4D97-AF65-F5344CB8AC3E}">
        <p14:creationId xmlns:p14="http://schemas.microsoft.com/office/powerpoint/2010/main" val="1576839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152400" y="1295400"/>
            <a:ext cx="8534400" cy="5715000"/>
          </a:xfrm>
        </p:spPr>
        <p:txBody>
          <a:bodyPr>
            <a:normAutofit/>
          </a:bodyPr>
          <a:lstStyle/>
          <a:p>
            <a:pPr algn="just"/>
            <a:r>
              <a:rPr lang="en-US" dirty="0"/>
              <a:t>The Moderator articulated the stance of the PCC as follows: </a:t>
            </a:r>
          </a:p>
          <a:p>
            <a:pPr marL="0" indent="0" algn="just">
              <a:buNone/>
            </a:pPr>
            <a:r>
              <a:rPr lang="en-US" i="1" dirty="0"/>
              <a:t>1. We recognize the efforts of the Prime Minister of the Republic of Cameroon in creating </a:t>
            </a:r>
            <a:r>
              <a:rPr lang="en-US" i="1" dirty="0" err="1"/>
              <a:t>adhoc</a:t>
            </a:r>
            <a:r>
              <a:rPr lang="en-US" i="1" dirty="0"/>
              <a:t> committees to see into the issues tabled by Teachers Trade Union and Common Law Lawyers. While this is a starting point, may all the preliminary objections be cleared comprehensively in order for these committees to function fully. Those who are called to these committees must show a high sense of patriotism, truth, good faith and humaneness.</a:t>
            </a:r>
            <a:r>
              <a:rPr lang="en-US" i="1" dirty="0">
                <a:solidFill>
                  <a:srgbClr val="FF0000"/>
                </a:solidFill>
              </a:rPr>
              <a:t> We call for dialogue, peace and understanding so that we can identify the points of weaknesses, the areas of our common strengths and how we can rekindle a spirit of trust, a spirit of tolerance and a spirit of love.</a:t>
            </a:r>
            <a:endParaRPr lang="en-US" dirty="0">
              <a:solidFill>
                <a:srgbClr val="FF0000"/>
              </a:solidFill>
            </a:endParaRPr>
          </a:p>
          <a:p>
            <a:pPr lvl="0"/>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152400" y="1295400"/>
            <a:ext cx="8534400" cy="5178552"/>
          </a:xfrm>
        </p:spPr>
        <p:txBody>
          <a:bodyPr>
            <a:normAutofit/>
          </a:bodyPr>
          <a:lstStyle/>
          <a:p>
            <a:pPr algn="just"/>
            <a:r>
              <a:rPr lang="en-US" sz="2800" i="1" dirty="0"/>
              <a:t>2. We condemn acts of violence perpetuated by the Forces of Law and Order and some civil authorities. Such acts should be investigated and the officers involved brought to book. In the same light, anyone who is in detention should be proven guilty of violence before detention; otherwise it is unlawful to keep people behind bars for an indeterminate period of time.</a:t>
            </a:r>
          </a:p>
          <a:p>
            <a:pPr marL="0" indent="0" algn="just">
              <a:buNone/>
            </a:pPr>
            <a:endParaRPr lang="en-US" sz="2800" dirty="0"/>
          </a:p>
          <a:p>
            <a:pPr algn="just"/>
            <a:r>
              <a:rPr lang="en-US" sz="2800" i="1" dirty="0"/>
              <a:t>3. All proposals for reconciliation should have both short and long term considerations.</a:t>
            </a:r>
            <a:endParaRPr lang="en-US" sz="2800" dirty="0"/>
          </a:p>
          <a:p>
            <a:pPr lvl="0"/>
            <a:endParaRPr lang="en-US" dirty="0"/>
          </a:p>
        </p:txBody>
      </p:sp>
    </p:spTree>
    <p:extLst>
      <p:ext uri="{BB962C8B-B14F-4D97-AF65-F5344CB8AC3E}">
        <p14:creationId xmlns:p14="http://schemas.microsoft.com/office/powerpoint/2010/main" val="4230738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a:bodyPr>
          <a:lstStyle/>
          <a:p>
            <a:pPr algn="ctr"/>
            <a:r>
              <a:rPr lang="en-US" dirty="0"/>
              <a:t>Outline</a:t>
            </a:r>
          </a:p>
        </p:txBody>
      </p:sp>
      <p:sp>
        <p:nvSpPr>
          <p:cNvPr id="5" name="Subtitle 4"/>
          <p:cNvSpPr>
            <a:spLocks noGrp="1"/>
          </p:cNvSpPr>
          <p:nvPr>
            <p:ph sz="quarter" idx="1"/>
          </p:nvPr>
        </p:nvSpPr>
        <p:spPr>
          <a:xfrm>
            <a:off x="457200" y="1600200"/>
            <a:ext cx="8153400" cy="4873752"/>
          </a:xfrm>
        </p:spPr>
        <p:txBody>
          <a:bodyPr>
            <a:normAutofit/>
          </a:bodyPr>
          <a:lstStyle/>
          <a:p>
            <a:pPr marL="342900" indent="-342900">
              <a:buAutoNum type="arabicPeriod"/>
            </a:pPr>
            <a:endParaRPr lang="en-US" dirty="0"/>
          </a:p>
          <a:p>
            <a:pPr marL="342900" indent="-342900">
              <a:buAutoNum type="arabicPeriod"/>
            </a:pPr>
            <a:r>
              <a:rPr lang="en-US" sz="3200" dirty="0"/>
              <a:t>The Historical Roots of the Anglophone Problem</a:t>
            </a:r>
          </a:p>
          <a:p>
            <a:pPr marL="342900" indent="-342900">
              <a:buAutoNum type="arabicPeriod"/>
            </a:pPr>
            <a:r>
              <a:rPr lang="en-US" sz="3200" dirty="0"/>
              <a:t>The </a:t>
            </a:r>
            <a:r>
              <a:rPr lang="en-US" sz="3600" dirty="0"/>
              <a:t>Evolution</a:t>
            </a:r>
            <a:r>
              <a:rPr lang="en-US" sz="3200" dirty="0"/>
              <a:t> of the Anglophone Problem</a:t>
            </a:r>
          </a:p>
          <a:p>
            <a:pPr marL="342900" indent="-342900">
              <a:buAutoNum type="arabicPeriod"/>
            </a:pPr>
            <a:r>
              <a:rPr lang="en-US" sz="3200" dirty="0"/>
              <a:t>Recent Developments</a:t>
            </a:r>
          </a:p>
          <a:p>
            <a:pPr marL="342900" indent="-342900">
              <a:buAutoNum type="arabicPeriod"/>
            </a:pPr>
            <a:r>
              <a:rPr lang="en-US" sz="3200" dirty="0"/>
              <a:t>The Role of the PCC in the Anglophone Crisis</a:t>
            </a:r>
          </a:p>
          <a:p>
            <a:pPr marL="342900" indent="-342900">
              <a:buAutoNum type="arabicPeriod"/>
            </a:pPr>
            <a:r>
              <a:rPr lang="en-US" sz="3200" dirty="0"/>
              <a:t>Government’s Reaction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152400" y="1600200"/>
            <a:ext cx="8610600" cy="5257800"/>
          </a:xfrm>
        </p:spPr>
        <p:txBody>
          <a:bodyPr>
            <a:normAutofit/>
          </a:bodyPr>
          <a:lstStyle/>
          <a:p>
            <a:pPr algn="just"/>
            <a:r>
              <a:rPr lang="en-US" sz="2800" i="1" dirty="0"/>
              <a:t>4. The government of Cameroon, the Teachers’ Trade Unions and Common Law Lawyers should do everything possible to see into the commencement of schools and private practice of the Common-Law Lawyers.</a:t>
            </a:r>
          </a:p>
          <a:p>
            <a:pPr marL="0" indent="0" algn="just">
              <a:buNone/>
            </a:pPr>
            <a:endParaRPr lang="en-US" sz="2800" dirty="0"/>
          </a:p>
          <a:p>
            <a:pPr algn="just"/>
            <a:r>
              <a:rPr lang="en-US" sz="2800" i="1" dirty="0"/>
              <a:t>5. We volunteer our services and our facilities as a Church that will lead to genuine reconciliation and long lasting peace; hoping that this will contribute to the healing of our Land.</a:t>
            </a:r>
            <a:endParaRPr lang="en-US" sz="2800" dirty="0"/>
          </a:p>
          <a:p>
            <a:endParaRPr lang="en-US" i="1" dirty="0"/>
          </a:p>
          <a:p>
            <a:pPr lvl="0"/>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565"/>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0" y="1159565"/>
            <a:ext cx="8763000" cy="5393635"/>
          </a:xfrm>
        </p:spPr>
        <p:txBody>
          <a:bodyPr>
            <a:normAutofit/>
          </a:bodyPr>
          <a:lstStyle/>
          <a:p>
            <a:pPr lvl="0"/>
            <a:r>
              <a:rPr lang="en-US" sz="2800" dirty="0">
                <a:solidFill>
                  <a:srgbClr val="FF0000"/>
                </a:solidFill>
              </a:rPr>
              <a:t>2</a:t>
            </a:r>
            <a:r>
              <a:rPr lang="en-US" sz="2800" baseline="30000" dirty="0">
                <a:solidFill>
                  <a:srgbClr val="FF0000"/>
                </a:solidFill>
              </a:rPr>
              <a:t>nd</a:t>
            </a:r>
            <a:r>
              <a:rPr lang="en-US" sz="2800" dirty="0">
                <a:solidFill>
                  <a:srgbClr val="FF0000"/>
                </a:solidFill>
              </a:rPr>
              <a:t> Communiqué: </a:t>
            </a:r>
            <a:r>
              <a:rPr lang="en-US" sz="2800" dirty="0"/>
              <a:t>On the 27</a:t>
            </a:r>
            <a:r>
              <a:rPr lang="en-US" sz="2800" baseline="30000" dirty="0"/>
              <a:t>th</a:t>
            </a:r>
            <a:r>
              <a:rPr lang="en-US" sz="2800" dirty="0"/>
              <a:t> of January 2017 the </a:t>
            </a:r>
            <a:r>
              <a:rPr lang="en-US" sz="2800" dirty="0">
                <a:solidFill>
                  <a:srgbClr val="FF0000"/>
                </a:solidFill>
              </a:rPr>
              <a:t>Synod Executive Committee </a:t>
            </a:r>
            <a:r>
              <a:rPr lang="en-US" sz="2800" dirty="0"/>
              <a:t>sent out another letter on the Anglophone Crisis – a letter that was endorsed by the Board of Trustees. In the letter, EXCO stated: </a:t>
            </a:r>
          </a:p>
          <a:p>
            <a:pPr marL="0" lvl="0" indent="0">
              <a:buNone/>
            </a:pPr>
            <a:endParaRPr lang="en-US" sz="2800" dirty="0"/>
          </a:p>
          <a:p>
            <a:r>
              <a:rPr lang="en-US" sz="2800" i="1" dirty="0"/>
              <a:t>We thankfully acknowledge the creation of the commission on Bilingualism and Multi-</a:t>
            </a:r>
            <a:r>
              <a:rPr lang="en-US" sz="2800" i="1" dirty="0" err="1"/>
              <a:t>culturalism</a:t>
            </a:r>
            <a:r>
              <a:rPr lang="en-US" sz="2800" i="1" dirty="0"/>
              <a:t> as a vehicle to bring about national and social cohesion and to create a climate of mutual understanding and patriotism among Cameroonians.</a:t>
            </a:r>
          </a:p>
          <a:p>
            <a:pPr marL="0" indent="0">
              <a:buNone/>
            </a:pPr>
            <a:endParaRPr lang="en-US" i="1" dirty="0"/>
          </a:p>
        </p:txBody>
      </p:sp>
    </p:spTree>
    <p:extLst>
      <p:ext uri="{BB962C8B-B14F-4D97-AF65-F5344CB8AC3E}">
        <p14:creationId xmlns:p14="http://schemas.microsoft.com/office/powerpoint/2010/main" val="67605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152400" y="1143000"/>
            <a:ext cx="8534400" cy="5715000"/>
          </a:xfrm>
        </p:spPr>
        <p:txBody>
          <a:bodyPr>
            <a:normAutofit fontScale="92500" lnSpcReduction="20000"/>
          </a:bodyPr>
          <a:lstStyle/>
          <a:p>
            <a:pPr algn="just"/>
            <a:r>
              <a:rPr lang="en-US" sz="2600" i="1" dirty="0"/>
              <a:t>To further concretize this move as a Church, we prayerfully call on all the stakeholders to take all the necessary measures to ensure that schools resume effectively and that the ghost town be called off as a matter of urgency.</a:t>
            </a:r>
          </a:p>
          <a:p>
            <a:pPr marL="0" indent="0" algn="just">
              <a:buNone/>
            </a:pPr>
            <a:r>
              <a:rPr lang="en-US" sz="2600" i="1" dirty="0"/>
              <a:t> </a:t>
            </a:r>
          </a:p>
          <a:p>
            <a:pPr algn="just"/>
            <a:r>
              <a:rPr lang="en-US" sz="2600" i="1" dirty="0"/>
              <a:t>In the same vein, we earnestly propose that Amnesty be granted to all those who are detained because of their political ideologies, and those detained because of crimes committed within this period, should be detained and tried in the regions where they were arrested, so that their rights to be cared for by family members and friends would be guaranteed. This will be a commendable sign of goodwill from the state of Cameroon. We equally plead that further arrest should be discontinued. We also humbly crave that internet be reinstated wherever it has been embargoed to restore trust and our emerging economy.</a:t>
            </a:r>
          </a:p>
          <a:p>
            <a:endParaRPr lang="en-US"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152400" y="1600200"/>
            <a:ext cx="8610600" cy="5257800"/>
          </a:xfrm>
        </p:spPr>
        <p:txBody>
          <a:bodyPr>
            <a:normAutofit/>
          </a:bodyPr>
          <a:lstStyle/>
          <a:p>
            <a:r>
              <a:rPr lang="en-US" sz="2800" i="1" dirty="0"/>
              <a:t>It would be of most importance if the state of Cameroon would comply with the decisions arrived at during the last meeting with the Teacher’s Trade Union Leaders to enable effective resumption of schools.</a:t>
            </a:r>
          </a:p>
          <a:p>
            <a:pPr marL="0" indent="0">
              <a:buNone/>
            </a:pPr>
            <a:endParaRPr lang="en-US" sz="2800" i="1" dirty="0"/>
          </a:p>
          <a:p>
            <a:r>
              <a:rPr lang="en-US" sz="2800" i="1" dirty="0"/>
              <a:t>We call on all PCC Christians nationwide to go on their knees and pray for a peaceful and lasting resolution of this situation that has invaded and tarnished the social fabric of our society.</a:t>
            </a:r>
          </a:p>
          <a:p>
            <a:pPr lvl="0"/>
            <a:endParaRPr lang="en-US" dirty="0"/>
          </a:p>
        </p:txBody>
      </p:sp>
    </p:spTree>
    <p:extLst>
      <p:ext uri="{BB962C8B-B14F-4D97-AF65-F5344CB8AC3E}">
        <p14:creationId xmlns:p14="http://schemas.microsoft.com/office/powerpoint/2010/main" val="1894746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152400" y="1162878"/>
            <a:ext cx="8534400" cy="5695122"/>
          </a:xfrm>
          <a:solidFill>
            <a:schemeClr val="bg1"/>
          </a:solidFill>
        </p:spPr>
        <p:txBody>
          <a:bodyPr>
            <a:normAutofit fontScale="92500" lnSpcReduction="10000"/>
          </a:bodyPr>
          <a:lstStyle/>
          <a:p>
            <a:pPr lvl="0" algn="just"/>
            <a:r>
              <a:rPr lang="en-US" sz="2800" dirty="0">
                <a:solidFill>
                  <a:srgbClr val="FF0000"/>
                </a:solidFill>
              </a:rPr>
              <a:t>The third communiqué </a:t>
            </a:r>
            <a:r>
              <a:rPr lang="en-US" sz="2800" dirty="0"/>
              <a:t>was jointly signed by the </a:t>
            </a:r>
            <a:r>
              <a:rPr lang="en-US" sz="2800" dirty="0">
                <a:solidFill>
                  <a:srgbClr val="FF0000"/>
                </a:solidFill>
              </a:rPr>
              <a:t>Moderator of the PCC, the President of the Cameroon Baptist Convention and the 5 Roman Catholic Bishops </a:t>
            </a:r>
            <a:r>
              <a:rPr lang="en-US" sz="2800" dirty="0"/>
              <a:t>of the </a:t>
            </a:r>
            <a:r>
              <a:rPr lang="en-US" sz="2800" dirty="0" err="1"/>
              <a:t>Bamenda</a:t>
            </a:r>
            <a:r>
              <a:rPr lang="en-US" sz="2800" dirty="0"/>
              <a:t> Ecclesiastical Province on 9</a:t>
            </a:r>
            <a:r>
              <a:rPr lang="en-US" sz="2800" baseline="30000" dirty="0"/>
              <a:t>th</a:t>
            </a:r>
            <a:r>
              <a:rPr lang="en-US" sz="2800" dirty="0"/>
              <a:t> February 2017. They stated: </a:t>
            </a:r>
          </a:p>
          <a:p>
            <a:pPr marL="0" lvl="0" indent="0" algn="just">
              <a:buNone/>
            </a:pPr>
            <a:endParaRPr lang="en-US" sz="2800" dirty="0"/>
          </a:p>
          <a:p>
            <a:pPr lvl="0" algn="just"/>
            <a:r>
              <a:rPr lang="en-US" sz="2800" i="1" dirty="0"/>
              <a:t>We think that the non-resumption of schools in the North West and South West Regions is a pointer to more profound socio-political issues that need to be identified and addressed sooner than later, it is important to note that the oppressive, intimidating and unbearable attitude of some members of civil administration, such as the attitude of the Governor of the South West Region, has further hardened the hearts of the common people. </a:t>
            </a:r>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0" y="1143000"/>
            <a:ext cx="8763000" cy="5638800"/>
          </a:xfrm>
          <a:solidFill>
            <a:schemeClr val="bg1"/>
          </a:solidFill>
        </p:spPr>
        <p:txBody>
          <a:bodyPr>
            <a:normAutofit/>
          </a:bodyPr>
          <a:lstStyle/>
          <a:p>
            <a:pPr lvl="0"/>
            <a:r>
              <a:rPr lang="en-US" i="1" dirty="0"/>
              <a:t>Furthermore, the inhuman treatment, torture, rampant arrests and the complete shutdown of the internet and consequently of businesses and services that depend on an internet connection for a smooth functioning have aggravated the situation.</a:t>
            </a:r>
          </a:p>
          <a:p>
            <a:pPr marL="0" indent="0">
              <a:buNone/>
            </a:pPr>
            <a:endParaRPr lang="en-US" i="1" dirty="0"/>
          </a:p>
          <a:p>
            <a:r>
              <a:rPr lang="en-US" i="1" dirty="0"/>
              <a:t>As pastors, preachers of the Good News and mediators of social justice and peace, we earnestly appeal to the Government and the people of Cameroon for a change of heart and to engage in a meaningful and constructive dialogue. We further call on our Christians and people of good will to pray fervently for wisdom and understanding to seek true and lasting solutions that will guarantee justice and peace.</a:t>
            </a:r>
          </a:p>
          <a:p>
            <a:pPr lvl="0"/>
            <a:endParaRPr lang="en-US" dirty="0"/>
          </a:p>
        </p:txBody>
      </p:sp>
    </p:spTree>
    <p:extLst>
      <p:ext uri="{BB962C8B-B14F-4D97-AF65-F5344CB8AC3E}">
        <p14:creationId xmlns:p14="http://schemas.microsoft.com/office/powerpoint/2010/main" val="1406100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152400" y="1600200"/>
            <a:ext cx="8458200" cy="4873752"/>
          </a:xfrm>
          <a:solidFill>
            <a:schemeClr val="bg1"/>
          </a:solidFill>
        </p:spPr>
        <p:txBody>
          <a:bodyPr>
            <a:normAutofit/>
          </a:bodyPr>
          <a:lstStyle/>
          <a:p>
            <a:pPr lvl="0"/>
            <a:r>
              <a:rPr lang="en-US" dirty="0">
                <a:solidFill>
                  <a:srgbClr val="FF0000"/>
                </a:solidFill>
              </a:rPr>
              <a:t>Synod Messages (2016)</a:t>
            </a:r>
          </a:p>
          <a:p>
            <a:pPr lvl="0"/>
            <a:r>
              <a:rPr lang="en-US" dirty="0"/>
              <a:t>The 48</a:t>
            </a:r>
            <a:r>
              <a:rPr lang="en-US" baseline="30000" dirty="0"/>
              <a:t>th</a:t>
            </a:r>
            <a:r>
              <a:rPr lang="en-US" dirty="0"/>
              <a:t>Synod of the Presbyterian Church in Cameroon dubbed </a:t>
            </a:r>
            <a:r>
              <a:rPr lang="en-US" i="1" dirty="0">
                <a:solidFill>
                  <a:srgbClr val="FF0000"/>
                </a:solidFill>
              </a:rPr>
              <a:t>Synod of Unfailing Love </a:t>
            </a:r>
            <a:r>
              <a:rPr lang="en-US" dirty="0"/>
              <a:t>meeting in </a:t>
            </a:r>
            <a:r>
              <a:rPr lang="en-US" dirty="0" err="1"/>
              <a:t>Bamenda</a:t>
            </a:r>
            <a:r>
              <a:rPr lang="en-US" dirty="0"/>
              <a:t> at Church Centre </a:t>
            </a:r>
            <a:r>
              <a:rPr lang="en-US" dirty="0" err="1"/>
              <a:t>Mankon</a:t>
            </a:r>
            <a:r>
              <a:rPr lang="en-US" dirty="0"/>
              <a:t> from 20th to 21</a:t>
            </a:r>
            <a:r>
              <a:rPr lang="en-US" baseline="30000" dirty="0"/>
              <a:t>st</a:t>
            </a:r>
            <a:r>
              <a:rPr lang="en-US" dirty="0"/>
              <a:t> November 2016, as concerns the Anglophone crisis, inter alia, requested the President of the Republic to:</a:t>
            </a:r>
          </a:p>
          <a:p>
            <a:pPr lvl="0"/>
            <a:r>
              <a:rPr lang="en-US" i="1" dirty="0"/>
              <a:t>as soon as possible, engage in dialogue with the Trade Unionists and Common Law lawyers whose plight is gaining steam and attracting solidarity from other quarters and pray for the cessation of any form of violence on peaceful protesters who only want to be heard.</a:t>
            </a:r>
            <a:endParaRPr lang="en-US" dirty="0"/>
          </a:p>
          <a:p>
            <a:pPr lvl="0"/>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152400" y="1957744"/>
            <a:ext cx="8610600" cy="4873752"/>
          </a:xfrm>
          <a:solidFill>
            <a:schemeClr val="bg1"/>
          </a:solidFill>
        </p:spPr>
        <p:txBody>
          <a:bodyPr>
            <a:normAutofit/>
          </a:bodyPr>
          <a:lstStyle/>
          <a:p>
            <a:r>
              <a:rPr lang="en-US" dirty="0">
                <a:solidFill>
                  <a:srgbClr val="FF0000"/>
                </a:solidFill>
              </a:rPr>
              <a:t>And to the governor of the North West Region </a:t>
            </a:r>
            <a:endParaRPr lang="en-US" i="1" dirty="0">
              <a:solidFill>
                <a:srgbClr val="FF0000"/>
              </a:solidFill>
            </a:endParaRPr>
          </a:p>
          <a:p>
            <a:r>
              <a:rPr lang="en-US" i="1" dirty="0"/>
              <a:t>Delegates expressed concern on the recent brutalization of Common Law Lawyers and pray you to restrain any use of force and bring to book overzealous officers who have overstepped their bounds. Delegates encourage you to pursue the path of dialogue you have begun and commit themselves to pray for peace and justice.</a:t>
            </a:r>
            <a:endParaRPr lang="en-US" dirty="0"/>
          </a:p>
          <a:p>
            <a:pPr lvl="0"/>
            <a:endParaRPr lang="en-US" dirty="0"/>
          </a:p>
        </p:txBody>
      </p:sp>
    </p:spTree>
    <p:extLst>
      <p:ext uri="{BB962C8B-B14F-4D97-AF65-F5344CB8AC3E}">
        <p14:creationId xmlns:p14="http://schemas.microsoft.com/office/powerpoint/2010/main" val="4004640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152400" y="1600200"/>
            <a:ext cx="8534400" cy="4873752"/>
          </a:xfrm>
          <a:solidFill>
            <a:schemeClr val="bg1"/>
          </a:solidFill>
        </p:spPr>
        <p:txBody>
          <a:bodyPr>
            <a:normAutofit fontScale="92500" lnSpcReduction="10000"/>
          </a:bodyPr>
          <a:lstStyle/>
          <a:p>
            <a:pPr marL="0" lvl="0" indent="0" algn="ctr">
              <a:buNone/>
            </a:pPr>
            <a:r>
              <a:rPr lang="en-US" dirty="0">
                <a:solidFill>
                  <a:srgbClr val="FF0000"/>
                </a:solidFill>
              </a:rPr>
              <a:t>Sermon for the Opening of the 2016 Synod</a:t>
            </a:r>
          </a:p>
          <a:p>
            <a:pPr lvl="0"/>
            <a:r>
              <a:rPr lang="en-US" dirty="0"/>
              <a:t>The Moderator of the PCC, Rt. Rev </a:t>
            </a:r>
            <a:r>
              <a:rPr lang="en-US" dirty="0" err="1"/>
              <a:t>Fonki</a:t>
            </a:r>
            <a:r>
              <a:rPr lang="en-US" dirty="0"/>
              <a:t> Samuel, in a sermon preached on the 20</a:t>
            </a:r>
            <a:r>
              <a:rPr lang="en-US" baseline="30000" dirty="0"/>
              <a:t>th</a:t>
            </a:r>
            <a:r>
              <a:rPr lang="en-US" dirty="0"/>
              <a:t> of November at PCC </a:t>
            </a:r>
            <a:r>
              <a:rPr lang="en-US" dirty="0" err="1"/>
              <a:t>Ntamulung</a:t>
            </a:r>
            <a:r>
              <a:rPr lang="en-US" dirty="0"/>
              <a:t> on the occasion of the opening of the 48</a:t>
            </a:r>
            <a:r>
              <a:rPr lang="en-US" baseline="30000" dirty="0"/>
              <a:t>th</a:t>
            </a:r>
            <a:r>
              <a:rPr lang="en-US" dirty="0"/>
              <a:t> Synod, concerning the Anglophone problem said: </a:t>
            </a:r>
            <a:endParaRPr lang="en-US" i="1" dirty="0"/>
          </a:p>
          <a:p>
            <a:pPr lvl="0"/>
            <a:r>
              <a:rPr lang="en-US" i="1" dirty="0"/>
              <a:t>It is only a fool who keeps sleeping in his house when that house is on fire. Recent happenings in the </a:t>
            </a:r>
            <a:r>
              <a:rPr lang="en-US" i="1" dirty="0" err="1"/>
              <a:t>Anglohpone</a:t>
            </a:r>
            <a:r>
              <a:rPr lang="en-US" i="1" dirty="0"/>
              <a:t> part of our country and the silence of the powers that be are very disturbing. The uniqueness of our country in Africa and in the world is something to be upheld with pride. Our bilingualism is not a curse but a blessing, our bi-cultural identity is not a curse but a golden touch, our bi-</a:t>
            </a:r>
            <a:r>
              <a:rPr lang="en-US" i="1" dirty="0" err="1"/>
              <a:t>jural</a:t>
            </a:r>
            <a:r>
              <a:rPr lang="en-US" i="1" dirty="0"/>
              <a:t> system is not a curse but a jewel that places Cameroon and Cameroonians in front of the whole world. Should we hold these blessings with fragile and careless hands? Should we toy with these?</a:t>
            </a:r>
            <a:endParaRPr lang="en-US" dirty="0"/>
          </a:p>
          <a:p>
            <a:pPr lvl="0"/>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152400" y="1417638"/>
            <a:ext cx="8382000" cy="5440362"/>
          </a:xfrm>
          <a:solidFill>
            <a:schemeClr val="bg1"/>
          </a:solidFill>
        </p:spPr>
        <p:txBody>
          <a:bodyPr>
            <a:normAutofit lnSpcReduction="10000"/>
          </a:bodyPr>
          <a:lstStyle/>
          <a:p>
            <a:pPr algn="just"/>
            <a:r>
              <a:rPr lang="en-US" i="1" dirty="0"/>
              <a:t>To blatantly and officially abuse the Constitution of our country that protects this unique bilingual and cultural identity of our country is not a thing to be taken for granted or ignored by those who have this country at heart. To enter into an international protocol and produce a document that ignores one of the official languages of the country is not an error to be made because that alienates a people and creates tension and agitation in them. </a:t>
            </a:r>
          </a:p>
          <a:p>
            <a:pPr marL="0" indent="0" algn="just">
              <a:buNone/>
            </a:pPr>
            <a:endParaRPr lang="en-US" dirty="0"/>
          </a:p>
          <a:p>
            <a:pPr lvl="0" algn="just"/>
            <a:r>
              <a:rPr lang="en-US" i="1" dirty="0"/>
              <a:t>To negotiate for what is the Constitutional right of a people is not only dehumanizing, but bad faith. When what is the Constitutional right of a people applies to “A” it should immediately and unconditionally apply to “B.” </a:t>
            </a:r>
          </a:p>
          <a:p>
            <a:pPr lvl="0"/>
            <a:endParaRPr lang="en-US" dirty="0"/>
          </a:p>
        </p:txBody>
      </p:sp>
    </p:spTree>
    <p:extLst>
      <p:ext uri="{BB962C8B-B14F-4D97-AF65-F5344CB8AC3E}">
        <p14:creationId xmlns:p14="http://schemas.microsoft.com/office/powerpoint/2010/main" val="1806270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504" y="76200"/>
            <a:ext cx="7467600" cy="1371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r>
              <a:rPr lang="en-US" sz="3100" dirty="0"/>
              <a:t>The Historical Roots of the Anglophone Problem</a:t>
            </a:r>
            <a:br>
              <a:rPr lang="en-US" dirty="0"/>
            </a:br>
            <a:endParaRPr lang="en-US" dirty="0"/>
          </a:p>
        </p:txBody>
      </p:sp>
      <p:sp>
        <p:nvSpPr>
          <p:cNvPr id="3" name="Subtitle 2"/>
          <p:cNvSpPr>
            <a:spLocks noGrp="1"/>
          </p:cNvSpPr>
          <p:nvPr>
            <p:ph sz="quarter" idx="1"/>
          </p:nvPr>
        </p:nvSpPr>
        <p:spPr>
          <a:xfrm>
            <a:off x="0" y="1219200"/>
            <a:ext cx="8686800" cy="5638800"/>
          </a:xfrm>
        </p:spPr>
        <p:txBody>
          <a:bodyPr>
            <a:normAutofit fontScale="92500"/>
          </a:bodyPr>
          <a:lstStyle/>
          <a:p>
            <a:pPr lvl="0"/>
            <a:endParaRPr lang="en-US" dirty="0"/>
          </a:p>
          <a:p>
            <a:pPr lvl="0"/>
            <a:r>
              <a:rPr lang="en-US" sz="3800" dirty="0"/>
              <a:t>12</a:t>
            </a:r>
            <a:r>
              <a:rPr lang="en-US" sz="3800" baseline="30000" dirty="0"/>
              <a:t>th</a:t>
            </a:r>
            <a:r>
              <a:rPr lang="en-US" sz="3800" dirty="0"/>
              <a:t> July 1884 – Cameroon was colonized by Germany</a:t>
            </a:r>
          </a:p>
          <a:p>
            <a:pPr lvl="0"/>
            <a:r>
              <a:rPr lang="en-US" sz="3800" dirty="0"/>
              <a:t>1914 – WWI broke out and Britain and France attack Germany in Cameroon</a:t>
            </a:r>
          </a:p>
          <a:p>
            <a:pPr lvl="0"/>
            <a:r>
              <a:rPr lang="en-US" sz="3800" dirty="0"/>
              <a:t>1917 – Germany was defeated in Cameroon and through a bilateral arrangement Cameroon was partitioned between Britain and France. </a:t>
            </a:r>
            <a:endParaRPr lang="en-US"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152400" y="1143000"/>
            <a:ext cx="8534400" cy="5562600"/>
          </a:xfrm>
          <a:solidFill>
            <a:schemeClr val="bg1"/>
          </a:solidFill>
        </p:spPr>
        <p:txBody>
          <a:bodyPr>
            <a:normAutofit lnSpcReduction="10000"/>
          </a:bodyPr>
          <a:lstStyle/>
          <a:p>
            <a:pPr algn="just"/>
            <a:r>
              <a:rPr lang="en-US" i="1" dirty="0"/>
              <a:t>That is objectivity, transparency and fair-play that have been trampled underfoot to the pain, anger and frustration of a people. </a:t>
            </a:r>
            <a:endParaRPr lang="en-US" dirty="0"/>
          </a:p>
          <a:p>
            <a:pPr algn="just"/>
            <a:r>
              <a:rPr lang="en-US" i="1" dirty="0"/>
              <a:t>It has been too long that the Cameroon Common Law Lawyers and the Stakeholders of Anglo Saxon education have been crying that there is a systemic and endemic destruction of their cultural identity. Should they keep crying and no one to listen to and console them? Should they keep striking and boycotting? Can there be emergence in such an unhealthy and unfriendly situation? Should they keep leaving in a hopeless and helpless situation? Are they a fatherless people?</a:t>
            </a:r>
            <a:endParaRPr lang="en-US" dirty="0"/>
          </a:p>
          <a:p>
            <a:pPr algn="just"/>
            <a:r>
              <a:rPr lang="en-US" i="1" dirty="0"/>
              <a:t>It is true that if the powers that be turn to be insensitive to the sentiments and the genuine voices of her people’s cry, then the unexpected can happen.</a:t>
            </a:r>
            <a:endParaRPr lang="en-US" dirty="0"/>
          </a:p>
          <a:p>
            <a:pPr lvl="0"/>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915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type="subTitle" idx="1"/>
          </p:nvPr>
        </p:nvSpPr>
        <p:spPr>
          <a:xfrm>
            <a:off x="228600" y="609600"/>
            <a:ext cx="8763000" cy="6248400"/>
          </a:xfrm>
          <a:solidFill>
            <a:schemeClr val="bg1"/>
          </a:solidFill>
        </p:spPr>
        <p:txBody>
          <a:bodyPr>
            <a:normAutofit fontScale="92500" lnSpcReduction="20000"/>
          </a:bodyPr>
          <a:lstStyle/>
          <a:p>
            <a:pPr lvl="0" algn="just"/>
            <a:r>
              <a:rPr lang="en-US" sz="2600" dirty="0">
                <a:solidFill>
                  <a:srgbClr val="FF0000"/>
                </a:solidFill>
                <a:latin typeface="+mj-lt"/>
              </a:rPr>
              <a:t>Synod Message (2018)</a:t>
            </a:r>
          </a:p>
          <a:p>
            <a:pPr marL="342900" marR="0" lvl="0" indent="-342900" algn="just">
              <a:spcBef>
                <a:spcPts val="0"/>
              </a:spcBef>
              <a:spcAft>
                <a:spcPts val="0"/>
              </a:spcAft>
              <a:buFont typeface="Tahoma"/>
              <a:buChar char="-"/>
            </a:pPr>
            <a:r>
              <a:rPr lang="en-US" sz="2600" dirty="0">
                <a:latin typeface="+mj-lt"/>
                <a:ea typeface="Calibri"/>
                <a:cs typeface="Times New Roman"/>
              </a:rPr>
              <a:t>The 49</a:t>
            </a:r>
            <a:r>
              <a:rPr lang="en-US" sz="2600" baseline="30000" dirty="0">
                <a:latin typeface="+mj-lt"/>
                <a:ea typeface="Calibri"/>
                <a:cs typeface="Times New Roman"/>
              </a:rPr>
              <a:t>th</a:t>
            </a:r>
            <a:r>
              <a:rPr lang="en-US" sz="2600" dirty="0">
                <a:latin typeface="+mj-lt"/>
                <a:ea typeface="Calibri"/>
                <a:cs typeface="Times New Roman"/>
              </a:rPr>
              <a:t> Synod of the Presbyterian Church in Cameroon, meeting in </a:t>
            </a:r>
            <a:r>
              <a:rPr lang="en-US" sz="2600" dirty="0" err="1">
                <a:latin typeface="+mj-lt"/>
                <a:ea typeface="Calibri"/>
                <a:cs typeface="Times New Roman"/>
              </a:rPr>
              <a:t>Bafoussam</a:t>
            </a:r>
            <a:r>
              <a:rPr lang="en-US" sz="2600" dirty="0">
                <a:latin typeface="+mj-lt"/>
                <a:ea typeface="Calibri"/>
                <a:cs typeface="Times New Roman"/>
              </a:rPr>
              <a:t> from the 20</a:t>
            </a:r>
            <a:r>
              <a:rPr lang="en-US" sz="2600" baseline="30000" dirty="0">
                <a:latin typeface="+mj-lt"/>
                <a:ea typeface="Calibri"/>
                <a:cs typeface="Times New Roman"/>
              </a:rPr>
              <a:t>th</a:t>
            </a:r>
            <a:r>
              <a:rPr lang="en-US" sz="2600" dirty="0">
                <a:latin typeface="+mj-lt"/>
                <a:ea typeface="Calibri"/>
                <a:cs typeface="Times New Roman"/>
              </a:rPr>
              <a:t> to the 21</a:t>
            </a:r>
            <a:r>
              <a:rPr lang="en-US" sz="2600" baseline="30000" dirty="0">
                <a:latin typeface="+mj-lt"/>
                <a:ea typeface="Calibri"/>
                <a:cs typeface="Times New Roman"/>
              </a:rPr>
              <a:t>st</a:t>
            </a:r>
            <a:r>
              <a:rPr lang="en-US" sz="2600" dirty="0">
                <a:latin typeface="+mj-lt"/>
                <a:ea typeface="Calibri"/>
                <a:cs typeface="Times New Roman"/>
              </a:rPr>
              <a:t> of January 2019, under the theme </a:t>
            </a:r>
            <a:r>
              <a:rPr lang="en-US" sz="2600" dirty="0">
                <a:solidFill>
                  <a:srgbClr val="FF0000"/>
                </a:solidFill>
                <a:latin typeface="+mj-lt"/>
                <a:ea typeface="Calibri"/>
                <a:cs typeface="Times New Roman"/>
              </a:rPr>
              <a:t>“Synod of Endurance” </a:t>
            </a:r>
            <a:r>
              <a:rPr lang="en-US" sz="2600" dirty="0">
                <a:latin typeface="+mj-lt"/>
                <a:ea typeface="Calibri"/>
                <a:cs typeface="Times New Roman"/>
              </a:rPr>
              <a:t>in its letter to the President of the Republic made the following remarks:</a:t>
            </a:r>
            <a:endParaRPr lang="en-US" sz="2200" dirty="0">
              <a:latin typeface="+mj-lt"/>
              <a:ea typeface="Calibri"/>
              <a:cs typeface="Times New Roman"/>
            </a:endParaRPr>
          </a:p>
          <a:p>
            <a:pPr marL="342900" marR="0" lvl="0" indent="-342900" algn="just">
              <a:spcBef>
                <a:spcPts val="0"/>
              </a:spcBef>
              <a:spcAft>
                <a:spcPts val="0"/>
              </a:spcAft>
              <a:buFont typeface="+mj-lt"/>
              <a:buAutoNum type="arabicPeriod"/>
            </a:pPr>
            <a:r>
              <a:rPr lang="en-US" sz="2600" i="1" dirty="0">
                <a:latin typeface="+mj-lt"/>
                <a:ea typeface="Calibri"/>
                <a:cs typeface="Times New Roman"/>
              </a:rPr>
              <a:t>Our nation, over the last two years, has gone through its most challenging crisis since independence – a crisis which has challenged the very essence of our existence as a nation. </a:t>
            </a:r>
            <a:endParaRPr lang="en-US" sz="2200" i="1" dirty="0">
              <a:latin typeface="+mj-lt"/>
              <a:ea typeface="Calibri"/>
              <a:cs typeface="Times New Roman"/>
            </a:endParaRPr>
          </a:p>
          <a:p>
            <a:pPr marL="342900" marR="0" lvl="0" indent="-342900" algn="just">
              <a:spcBef>
                <a:spcPts val="0"/>
              </a:spcBef>
              <a:spcAft>
                <a:spcPts val="0"/>
              </a:spcAft>
              <a:buFont typeface="+mj-lt"/>
              <a:buAutoNum type="arabicPeriod"/>
            </a:pPr>
            <a:r>
              <a:rPr lang="en-US" sz="2600" i="1" dirty="0">
                <a:latin typeface="+mj-lt"/>
                <a:ea typeface="Calibri"/>
                <a:cs typeface="Times New Roman"/>
              </a:rPr>
              <a:t>The two Anglophone regions till date are buried in a senseless war which pits one Cameroonian against another, and which has consumed the lives of numerous citizens, especially the youth who are the backbone of development.</a:t>
            </a:r>
            <a:endParaRPr lang="en-US" sz="2200" i="1" dirty="0">
              <a:latin typeface="+mj-lt"/>
              <a:ea typeface="Calibri"/>
              <a:cs typeface="Times New Roman"/>
            </a:endParaRPr>
          </a:p>
          <a:p>
            <a:pPr marL="342900" marR="0" lvl="0" indent="-342900" algn="just">
              <a:spcBef>
                <a:spcPts val="0"/>
              </a:spcBef>
              <a:spcAft>
                <a:spcPts val="0"/>
              </a:spcAft>
              <a:buFont typeface="+mj-lt"/>
              <a:buAutoNum type="arabicPeriod"/>
            </a:pPr>
            <a:r>
              <a:rPr lang="en-US" sz="2600" i="1" dirty="0">
                <a:latin typeface="+mj-lt"/>
                <a:ea typeface="Calibri"/>
                <a:cs typeface="Times New Roman"/>
              </a:rPr>
              <a:t>This has led to the collapse of traditional authority and social cohesion that has seriously affected the economy and led to the displacement of thousands of civilians both internally and externally</a:t>
            </a:r>
            <a:r>
              <a:rPr lang="en-US" i="1" dirty="0">
                <a:latin typeface="+mj-lt"/>
                <a:ea typeface="Calibri"/>
                <a:cs typeface="Times New Roman"/>
              </a:rPr>
              <a:t>.</a:t>
            </a:r>
            <a:endParaRPr lang="en-US" sz="1600" i="1" dirty="0">
              <a:latin typeface="+mj-lt"/>
              <a:ea typeface="Calibri"/>
              <a:cs typeface="Times New Roman"/>
            </a:endParaRPr>
          </a:p>
          <a:p>
            <a:pPr marL="457200" marR="0">
              <a:spcBef>
                <a:spcPts val="0"/>
              </a:spcBef>
              <a:spcAft>
                <a:spcPts val="0"/>
              </a:spcAft>
            </a:pPr>
            <a:r>
              <a:rPr lang="en-US" i="1" dirty="0">
                <a:latin typeface="+mj-lt"/>
                <a:ea typeface="Calibri"/>
                <a:cs typeface="Times New Roman"/>
              </a:rPr>
              <a:t>.</a:t>
            </a:r>
            <a:endParaRPr lang="en-US" sz="1600" i="1" dirty="0">
              <a:latin typeface="+mj-lt"/>
              <a:ea typeface="Calibri"/>
              <a:cs typeface="Times New Roman"/>
            </a:endParaRPr>
          </a:p>
          <a:p>
            <a:pPr lvl="0"/>
            <a:endParaRPr lang="en-US" i="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915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type="subTitle" idx="1"/>
          </p:nvPr>
        </p:nvSpPr>
        <p:spPr>
          <a:xfrm>
            <a:off x="228600" y="838200"/>
            <a:ext cx="8763000" cy="5867400"/>
          </a:xfrm>
          <a:solidFill>
            <a:schemeClr val="bg1"/>
          </a:solidFill>
        </p:spPr>
        <p:txBody>
          <a:bodyPr>
            <a:normAutofit/>
          </a:bodyPr>
          <a:lstStyle/>
          <a:p>
            <a:pPr marL="342900" marR="0" lvl="0" indent="-342900" algn="just">
              <a:spcBef>
                <a:spcPts val="0"/>
              </a:spcBef>
              <a:spcAft>
                <a:spcPts val="0"/>
              </a:spcAft>
              <a:buFont typeface="+mj-lt"/>
              <a:buAutoNum type="arabicPeriod"/>
            </a:pPr>
            <a:r>
              <a:rPr lang="en-US" sz="2400" i="1" dirty="0">
                <a:latin typeface="+mj-lt"/>
                <a:ea typeface="Calibri"/>
                <a:cs typeface="Times New Roman"/>
              </a:rPr>
              <a:t>Innocent civilians are suffering from arbitrary arrest, extortion, intimidation, kidnappings, torture and even murder. Caught in this vicious web, your citizens, are lamenting.</a:t>
            </a:r>
            <a:endParaRPr lang="en-US" sz="2000" i="1" dirty="0">
              <a:latin typeface="+mj-lt"/>
              <a:ea typeface="Calibri"/>
              <a:cs typeface="Times New Roman"/>
            </a:endParaRPr>
          </a:p>
          <a:p>
            <a:pPr marL="342900" marR="0" lvl="0" indent="-342900" algn="just">
              <a:spcBef>
                <a:spcPts val="0"/>
              </a:spcBef>
              <a:spcAft>
                <a:spcPts val="0"/>
              </a:spcAft>
              <a:buFont typeface="+mj-lt"/>
              <a:buAutoNum type="arabicPeriod"/>
            </a:pPr>
            <a:r>
              <a:rPr lang="en-US" sz="2400" i="1" dirty="0">
                <a:latin typeface="+mj-lt"/>
                <a:ea typeface="Calibri"/>
                <a:cs typeface="Times New Roman"/>
              </a:rPr>
              <a:t>In these upheavals, the PCC has not been spared. Church houses and schools and other properties have been burnt down, houses of worship have been desecrated, Pastors, teachers and their families have been attacked and molested, and many Christians have been maimed and displaced. The Church which has the duty to pray for the nation and which over the years has been a partner in development with the government feels targeted.</a:t>
            </a:r>
            <a:endParaRPr lang="en-US" sz="2000" i="1" dirty="0">
              <a:latin typeface="+mj-lt"/>
              <a:ea typeface="Calibri"/>
              <a:cs typeface="Times New Roman"/>
            </a:endParaRPr>
          </a:p>
          <a:p>
            <a:pPr marL="457200" marR="0">
              <a:spcBef>
                <a:spcPts val="0"/>
              </a:spcBef>
              <a:spcAft>
                <a:spcPts val="0"/>
              </a:spcAft>
            </a:pPr>
            <a:r>
              <a:rPr lang="en-US" i="1" dirty="0">
                <a:latin typeface="+mj-lt"/>
                <a:ea typeface="Calibri"/>
                <a:cs typeface="Times New Roman"/>
              </a:rPr>
              <a:t>.</a:t>
            </a:r>
            <a:endParaRPr lang="en-US" sz="1600" i="1" dirty="0">
              <a:latin typeface="+mj-lt"/>
              <a:ea typeface="Calibri"/>
              <a:cs typeface="Times New Roman"/>
            </a:endParaRPr>
          </a:p>
          <a:p>
            <a:pPr lvl="0"/>
            <a:endParaRPr lang="en-US" i="1" dirty="0"/>
          </a:p>
        </p:txBody>
      </p:sp>
    </p:spTree>
    <p:extLst>
      <p:ext uri="{BB962C8B-B14F-4D97-AF65-F5344CB8AC3E}">
        <p14:creationId xmlns:p14="http://schemas.microsoft.com/office/powerpoint/2010/main" val="35616565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261" y="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228600" y="1143000"/>
            <a:ext cx="8458200" cy="5715000"/>
          </a:xfrm>
          <a:solidFill>
            <a:schemeClr val="bg1"/>
          </a:solidFill>
        </p:spPr>
        <p:txBody>
          <a:bodyPr>
            <a:normAutofit/>
          </a:bodyPr>
          <a:lstStyle/>
          <a:p>
            <a:pPr marL="457200" marR="0">
              <a:spcBef>
                <a:spcPts val="0"/>
              </a:spcBef>
              <a:spcAft>
                <a:spcPts val="0"/>
              </a:spcAft>
            </a:pPr>
            <a:r>
              <a:rPr lang="en-US" i="1" dirty="0">
                <a:latin typeface="+mj-lt"/>
                <a:ea typeface="Calibri"/>
                <a:cs typeface="Times New Roman"/>
              </a:rPr>
              <a:t>Synod reminds Your Excellency that the position of the PCC vis-à-vis the current crisis, as evidenced by the numerous communiqués from the Moderator and Synod Committee Executive, has not changed – it remains the call for inclusive and constructive dialogue. </a:t>
            </a:r>
            <a:endParaRPr lang="en-US" sz="1600" i="1" dirty="0">
              <a:latin typeface="+mj-lt"/>
              <a:ea typeface="Calibri"/>
              <a:cs typeface="Times New Roman"/>
            </a:endParaRPr>
          </a:p>
          <a:p>
            <a:pPr marL="457200" marR="0">
              <a:spcBef>
                <a:spcPts val="0"/>
              </a:spcBef>
              <a:spcAft>
                <a:spcPts val="0"/>
              </a:spcAft>
            </a:pPr>
            <a:r>
              <a:rPr lang="en-US" i="1" dirty="0">
                <a:latin typeface="+mj-lt"/>
                <a:ea typeface="Calibri"/>
                <a:cs typeface="Times New Roman"/>
              </a:rPr>
              <a:t>Synod recommends the following:</a:t>
            </a:r>
            <a:endParaRPr lang="en-US" sz="1600" i="1" dirty="0">
              <a:latin typeface="+mj-lt"/>
              <a:ea typeface="Calibri"/>
              <a:cs typeface="Times New Roman"/>
            </a:endParaRPr>
          </a:p>
          <a:p>
            <a:pPr marL="342900" marR="0" lvl="0" indent="-342900">
              <a:spcBef>
                <a:spcPts val="0"/>
              </a:spcBef>
              <a:spcAft>
                <a:spcPts val="0"/>
              </a:spcAft>
              <a:buFont typeface="+mj-lt"/>
              <a:buAutoNum type="arabicPeriod"/>
            </a:pPr>
            <a:r>
              <a:rPr lang="en-US" i="1" dirty="0">
                <a:latin typeface="+mj-lt"/>
                <a:ea typeface="Calibri"/>
                <a:cs typeface="Times New Roman"/>
              </a:rPr>
              <a:t>That Your Excellency, after all the broad-based consultations, should engage in inclusive  dialogue as a matter of urgency</a:t>
            </a:r>
            <a:endParaRPr lang="en-US" sz="1600" i="1" dirty="0">
              <a:latin typeface="+mj-lt"/>
              <a:ea typeface="Calibri"/>
              <a:cs typeface="Times New Roman"/>
            </a:endParaRPr>
          </a:p>
          <a:p>
            <a:pPr marL="342900" marR="0" lvl="0" indent="-342900">
              <a:spcBef>
                <a:spcPts val="0"/>
              </a:spcBef>
              <a:spcAft>
                <a:spcPts val="0"/>
              </a:spcAft>
              <a:buFont typeface="+mj-lt"/>
              <a:buAutoNum type="arabicPeriod"/>
            </a:pPr>
            <a:r>
              <a:rPr lang="en-US" i="1" dirty="0">
                <a:latin typeface="+mj-lt"/>
                <a:ea typeface="Calibri"/>
                <a:cs typeface="Times New Roman"/>
              </a:rPr>
              <a:t>That Your Excellency should accelerate the legal procedure of all who have been arrested as a result of the current crisis.</a:t>
            </a:r>
            <a:endParaRPr lang="en-US" sz="1600" i="1" dirty="0">
              <a:latin typeface="+mj-lt"/>
              <a:ea typeface="Calibri"/>
              <a:cs typeface="Times New Roman"/>
            </a:endParaRPr>
          </a:p>
          <a:p>
            <a:pPr marL="342900" marR="0" lvl="0" indent="-342900">
              <a:spcBef>
                <a:spcPts val="0"/>
              </a:spcBef>
              <a:spcAft>
                <a:spcPts val="0"/>
              </a:spcAft>
              <a:buFont typeface="+mj-lt"/>
              <a:buAutoNum type="arabicPeriod"/>
            </a:pPr>
            <a:r>
              <a:rPr lang="en-US" i="1" dirty="0">
                <a:latin typeface="+mj-lt"/>
                <a:ea typeface="Calibri"/>
                <a:cs typeface="Times New Roman"/>
              </a:rPr>
              <a:t>That government should facilitate the convening of the Anglophone General Conference by religious leaders to form the groundwork for dialogue.</a:t>
            </a:r>
            <a:endParaRPr lang="en-US" sz="1600" i="1" dirty="0">
              <a:latin typeface="+mj-lt"/>
              <a:ea typeface="Calibri"/>
              <a:cs typeface="Times New Roman"/>
            </a:endParaRPr>
          </a:p>
          <a:p>
            <a:pPr lvl="0"/>
            <a:endParaRPr lang="en-US" i="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228600" y="1600200"/>
            <a:ext cx="8458200" cy="4873752"/>
          </a:xfrm>
          <a:solidFill>
            <a:schemeClr val="bg1"/>
          </a:solidFill>
        </p:spPr>
        <p:txBody>
          <a:bodyPr>
            <a:normAutofit/>
          </a:bodyPr>
          <a:lstStyle/>
          <a:p>
            <a:pPr lvl="0"/>
            <a:r>
              <a:rPr lang="en-US" dirty="0"/>
              <a:t>- The PCC has called for two sessions of </a:t>
            </a:r>
            <a:r>
              <a:rPr lang="en-US" dirty="0">
                <a:solidFill>
                  <a:srgbClr val="FF0000"/>
                </a:solidFill>
              </a:rPr>
              <a:t>fasting and prayer </a:t>
            </a:r>
            <a:r>
              <a:rPr lang="en-US" dirty="0"/>
              <a:t>for all Christians of the PCC</a:t>
            </a:r>
          </a:p>
          <a:p>
            <a:pPr lvl="0"/>
            <a:r>
              <a:rPr lang="en-US" dirty="0"/>
              <a:t>- The PCC has called for </a:t>
            </a:r>
            <a:r>
              <a:rPr lang="en-US" dirty="0">
                <a:solidFill>
                  <a:srgbClr val="FF0000"/>
                </a:solidFill>
              </a:rPr>
              <a:t>general fundraising </a:t>
            </a:r>
            <a:r>
              <a:rPr lang="en-US" dirty="0"/>
              <a:t>in the congregations to support the refugees. Congregations are donating foodstuff and clothing for the persons in the forests and reaching out to some of them. But the enormity of the need is daunting. </a:t>
            </a:r>
          </a:p>
          <a:p>
            <a:pPr lvl="0"/>
            <a:r>
              <a:rPr lang="en-US" dirty="0"/>
              <a:t>- PCC congregations have raised funds and </a:t>
            </a:r>
            <a:r>
              <a:rPr lang="en-US" dirty="0">
                <a:solidFill>
                  <a:srgbClr val="FF0000"/>
                </a:solidFill>
              </a:rPr>
              <a:t>assisted the teachers </a:t>
            </a:r>
            <a:r>
              <a:rPr lang="en-US" dirty="0"/>
              <a:t>who have gone for months without salary</a:t>
            </a:r>
          </a:p>
          <a:p>
            <a:pPr lvl="0"/>
            <a:r>
              <a:rPr lang="en-US" dirty="0"/>
              <a:t>- The PCC championed the drafting of the position of </a:t>
            </a:r>
            <a:r>
              <a:rPr lang="en-US" dirty="0">
                <a:solidFill>
                  <a:srgbClr val="FF0000"/>
                </a:solidFill>
              </a:rPr>
              <a:t>CEPCA</a:t>
            </a:r>
            <a:r>
              <a:rPr lang="en-US" dirty="0"/>
              <a:t> on the Anglophone Crisis</a:t>
            </a:r>
          </a:p>
          <a:p>
            <a:pPr lvl="0"/>
            <a:endParaRPr lang="en-US" i="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152400" y="1219200"/>
            <a:ext cx="8534400" cy="5562600"/>
          </a:xfrm>
          <a:solidFill>
            <a:schemeClr val="bg1"/>
          </a:solidFill>
        </p:spPr>
        <p:txBody>
          <a:bodyPr>
            <a:normAutofit/>
          </a:bodyPr>
          <a:lstStyle/>
          <a:p>
            <a:pPr lvl="0"/>
            <a:r>
              <a:rPr lang="en-US" dirty="0"/>
              <a:t>- The PCC has been part of the initiative of the </a:t>
            </a:r>
            <a:r>
              <a:rPr lang="en-US" dirty="0">
                <a:solidFill>
                  <a:srgbClr val="FF0000"/>
                </a:solidFill>
              </a:rPr>
              <a:t>Anglophone General Conference </a:t>
            </a:r>
            <a:r>
              <a:rPr lang="en-US" dirty="0"/>
              <a:t>(AGC) alongside Cardinal Tumi, the Baptists and the Imams of </a:t>
            </a:r>
            <a:r>
              <a:rPr lang="en-US" dirty="0" err="1"/>
              <a:t>Buea</a:t>
            </a:r>
            <a:r>
              <a:rPr lang="en-US" dirty="0"/>
              <a:t> and Bamenda to form a platform for dialogue amongst Anglophones to prepare for a genuine national dialogue</a:t>
            </a:r>
          </a:p>
          <a:p>
            <a:pPr lvl="0"/>
            <a:r>
              <a:rPr lang="en-US" dirty="0"/>
              <a:t>- The PCC is part of an ecclesiastic initiative of CEPCA, the Episcopal Conference, the Orthodox Church and the Islamic Grand Council to push national and international stakeholders for the resolution of the Anglophone Crisis.</a:t>
            </a:r>
          </a:p>
          <a:p>
            <a:pPr lvl="0"/>
            <a:r>
              <a:rPr lang="en-US" dirty="0"/>
              <a:t>The Moderator was a delegate at the famous Grand National Dialogue</a:t>
            </a:r>
          </a:p>
          <a:p>
            <a:pPr lvl="0"/>
            <a:endParaRPr lang="en-US" i="1" dirty="0"/>
          </a:p>
        </p:txBody>
      </p:sp>
    </p:spTree>
    <p:extLst>
      <p:ext uri="{BB962C8B-B14F-4D97-AF65-F5344CB8AC3E}">
        <p14:creationId xmlns:p14="http://schemas.microsoft.com/office/powerpoint/2010/main" val="25842356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152400" y="838200"/>
            <a:ext cx="8534400" cy="5943600"/>
          </a:xfrm>
          <a:solidFill>
            <a:schemeClr val="bg1"/>
          </a:solidFill>
        </p:spPr>
        <p:txBody>
          <a:bodyPr>
            <a:normAutofit fontScale="85000" lnSpcReduction="10000"/>
          </a:bodyPr>
          <a:lstStyle/>
          <a:p>
            <a:pPr marL="0" lvl="0" indent="0" algn="ctr">
              <a:buNone/>
            </a:pPr>
            <a:r>
              <a:rPr lang="en-US" dirty="0">
                <a:solidFill>
                  <a:srgbClr val="FF0000"/>
                </a:solidFill>
              </a:rPr>
              <a:t>Support to IDPs</a:t>
            </a:r>
          </a:p>
          <a:p>
            <a:pPr marL="0" lvl="0" indent="0" algn="ctr">
              <a:buNone/>
            </a:pPr>
            <a:r>
              <a:rPr lang="en-US" dirty="0">
                <a:solidFill>
                  <a:srgbClr val="FF0000"/>
                </a:solidFill>
              </a:rPr>
              <a:t>Support to IDPs has been local and Central.</a:t>
            </a:r>
          </a:p>
          <a:p>
            <a:pPr marL="0" lvl="0" indent="0" algn="just">
              <a:buNone/>
            </a:pPr>
            <a:r>
              <a:rPr lang="en-US" sz="2600" dirty="0"/>
              <a:t>Local congregations do fund-raising, and where possible are assisted by partners, to carter for IDPs in their locality.</a:t>
            </a:r>
          </a:p>
          <a:p>
            <a:pPr marL="0" lvl="0" indent="0" algn="just">
              <a:buNone/>
            </a:pPr>
            <a:endParaRPr lang="en-US" sz="2600" dirty="0"/>
          </a:p>
          <a:p>
            <a:pPr marL="0" lvl="0" indent="0" algn="just">
              <a:buNone/>
            </a:pPr>
            <a:r>
              <a:rPr lang="en-US" sz="2600" dirty="0"/>
              <a:t>Meanwhile, the Central Church, through local and partner funding, reaches out to IDPs through Presbyteries and congregations </a:t>
            </a:r>
          </a:p>
          <a:p>
            <a:pPr marL="0" lvl="0" indent="0" algn="just">
              <a:buNone/>
            </a:pPr>
            <a:r>
              <a:rPr lang="en-US" sz="2600" dirty="0"/>
              <a:t>Support was given to all Presbyteries in</a:t>
            </a:r>
            <a:r>
              <a:rPr lang="en-US" sz="2600" dirty="0">
                <a:solidFill>
                  <a:srgbClr val="FF0000"/>
                </a:solidFill>
              </a:rPr>
              <a:t> 2018 </a:t>
            </a:r>
            <a:r>
              <a:rPr lang="en-US" sz="2600" dirty="0"/>
              <a:t>when the crisis hit its peak and displacement rose to a record-breaking figure in Cameroon. This aid touched the lives of </a:t>
            </a:r>
            <a:r>
              <a:rPr lang="en-US" sz="2600" dirty="0">
                <a:solidFill>
                  <a:srgbClr val="FF0000"/>
                </a:solidFill>
              </a:rPr>
              <a:t>over 30,000 </a:t>
            </a:r>
            <a:r>
              <a:rPr lang="en-US" sz="2600" dirty="0"/>
              <a:t>displaced and host families throughout the country.</a:t>
            </a:r>
          </a:p>
          <a:p>
            <a:pPr marL="0" lvl="0" indent="0" algn="just">
              <a:buNone/>
            </a:pPr>
            <a:r>
              <a:rPr lang="en-US" sz="2600" dirty="0"/>
              <a:t>Since 2018, the PCC gives </a:t>
            </a:r>
            <a:r>
              <a:rPr lang="en-US" sz="2600" dirty="0">
                <a:solidFill>
                  <a:srgbClr val="FF0000"/>
                </a:solidFill>
              </a:rPr>
              <a:t>semester humanitarian assistance </a:t>
            </a:r>
            <a:r>
              <a:rPr lang="en-US" sz="2600" dirty="0"/>
              <a:t>to IDPs. Support is sent to Presbyteries either in cash for on-the-spot purchases or in kind for direct distribution to IDPs. Over </a:t>
            </a:r>
            <a:r>
              <a:rPr lang="en-US" sz="2600" dirty="0">
                <a:solidFill>
                  <a:srgbClr val="FF0000"/>
                </a:solidFill>
              </a:rPr>
              <a:t>90,000</a:t>
            </a:r>
            <a:r>
              <a:rPr lang="en-US" sz="2600" dirty="0"/>
              <a:t> IDPs and host families have received relief items.</a:t>
            </a:r>
          </a:p>
          <a:p>
            <a:pPr marL="0" lvl="0" indent="0">
              <a:buNone/>
            </a:pPr>
            <a:endParaRPr lang="en-US" dirty="0"/>
          </a:p>
        </p:txBody>
      </p:sp>
    </p:spTree>
    <p:extLst>
      <p:ext uri="{BB962C8B-B14F-4D97-AF65-F5344CB8AC3E}">
        <p14:creationId xmlns:p14="http://schemas.microsoft.com/office/powerpoint/2010/main" val="12435993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2200" dirty="0"/>
              <a:t>The role of the PCC in the Anglophone Crisis (cont’d)</a:t>
            </a:r>
            <a:br>
              <a:rPr lang="en-US" dirty="0"/>
            </a:br>
            <a:endParaRPr lang="en-US" dirty="0"/>
          </a:p>
        </p:txBody>
      </p:sp>
      <p:sp>
        <p:nvSpPr>
          <p:cNvPr id="3" name="Subtitle 2"/>
          <p:cNvSpPr>
            <a:spLocks noGrp="1"/>
          </p:cNvSpPr>
          <p:nvPr>
            <p:ph sz="quarter" idx="1"/>
          </p:nvPr>
        </p:nvSpPr>
        <p:spPr>
          <a:xfrm>
            <a:off x="152400" y="838200"/>
            <a:ext cx="8534400" cy="5943600"/>
          </a:xfrm>
          <a:solidFill>
            <a:schemeClr val="bg1"/>
          </a:solidFill>
        </p:spPr>
        <p:txBody>
          <a:bodyPr>
            <a:normAutofit/>
          </a:bodyPr>
          <a:lstStyle/>
          <a:p>
            <a:pPr marL="0" lvl="0" indent="0">
              <a:buNone/>
            </a:pPr>
            <a:r>
              <a:rPr lang="en-US" sz="2800" dirty="0">
                <a:solidFill>
                  <a:srgbClr val="FF0000"/>
                </a:solidFill>
              </a:rPr>
              <a:t>Through Direct Partners in Germany10,000 IDPs </a:t>
            </a:r>
            <a:r>
              <a:rPr lang="en-US" sz="2800" dirty="0"/>
              <a:t>in Meta, Donga </a:t>
            </a:r>
            <a:r>
              <a:rPr lang="en-US" sz="2800" dirty="0" err="1"/>
              <a:t>Mantung</a:t>
            </a:r>
            <a:r>
              <a:rPr lang="en-US" sz="2800" dirty="0"/>
              <a:t>, </a:t>
            </a:r>
            <a:r>
              <a:rPr lang="en-US" sz="2800" dirty="0" err="1"/>
              <a:t>Ngie</a:t>
            </a:r>
            <a:r>
              <a:rPr lang="en-US" sz="2800" dirty="0"/>
              <a:t>, </a:t>
            </a:r>
            <a:r>
              <a:rPr lang="en-US" sz="2800" dirty="0" err="1"/>
              <a:t>Ndop</a:t>
            </a:r>
            <a:r>
              <a:rPr lang="en-US" sz="2800" dirty="0"/>
              <a:t>, Bui, </a:t>
            </a:r>
            <a:r>
              <a:rPr lang="en-US" sz="2800" dirty="0" err="1"/>
              <a:t>Menchum</a:t>
            </a:r>
            <a:r>
              <a:rPr lang="en-US" sz="2800" dirty="0"/>
              <a:t>, Meme North, Meme South, </a:t>
            </a:r>
            <a:r>
              <a:rPr lang="en-US" sz="2800" dirty="0" err="1"/>
              <a:t>Mamfe</a:t>
            </a:r>
            <a:r>
              <a:rPr lang="en-US" sz="2800" dirty="0"/>
              <a:t>, </a:t>
            </a:r>
            <a:r>
              <a:rPr lang="en-US" sz="2800" dirty="0" err="1"/>
              <a:t>Akwaya</a:t>
            </a:r>
            <a:r>
              <a:rPr lang="en-US" sz="2800" dirty="0"/>
              <a:t>, </a:t>
            </a:r>
            <a:r>
              <a:rPr lang="en-US" sz="2800" dirty="0" err="1"/>
              <a:t>Dikome</a:t>
            </a:r>
            <a:r>
              <a:rPr lang="en-US" sz="2800" dirty="0"/>
              <a:t>, </a:t>
            </a:r>
            <a:r>
              <a:rPr lang="en-US" sz="2800" dirty="0" err="1"/>
              <a:t>Kumba</a:t>
            </a:r>
            <a:r>
              <a:rPr lang="en-US" sz="2800" dirty="0"/>
              <a:t>, Bali, </a:t>
            </a:r>
            <a:r>
              <a:rPr lang="en-US" sz="2800" dirty="0" err="1"/>
              <a:t>Bafut</a:t>
            </a:r>
            <a:r>
              <a:rPr lang="en-US" sz="2800" dirty="0"/>
              <a:t>, </a:t>
            </a:r>
            <a:r>
              <a:rPr lang="en-US" sz="2800" dirty="0" err="1"/>
              <a:t>Mezam</a:t>
            </a:r>
            <a:r>
              <a:rPr lang="en-US" sz="2800" dirty="0"/>
              <a:t>, </a:t>
            </a:r>
            <a:r>
              <a:rPr lang="en-US" sz="2800" dirty="0" err="1"/>
              <a:t>Fako</a:t>
            </a:r>
            <a:r>
              <a:rPr lang="en-US" sz="2800" dirty="0"/>
              <a:t> North and </a:t>
            </a:r>
            <a:r>
              <a:rPr lang="en-US" sz="2800" dirty="0" err="1"/>
              <a:t>Fako</a:t>
            </a:r>
            <a:r>
              <a:rPr lang="en-US" sz="2800" dirty="0"/>
              <a:t> South have received food and non-food items to relieve their situation during a period. </a:t>
            </a:r>
          </a:p>
          <a:p>
            <a:pPr marL="0" lvl="0" indent="0">
              <a:buNone/>
            </a:pPr>
            <a:r>
              <a:rPr lang="en-US" sz="2800" dirty="0">
                <a:solidFill>
                  <a:srgbClr val="FF0000"/>
                </a:solidFill>
              </a:rPr>
              <a:t>50 displaced Pastors </a:t>
            </a:r>
            <a:r>
              <a:rPr lang="en-US" sz="2800" dirty="0"/>
              <a:t>were assisted in their host Congregations and communities.</a:t>
            </a:r>
          </a:p>
          <a:p>
            <a:pPr marL="0" lvl="0" indent="0">
              <a:buNone/>
            </a:pPr>
            <a:r>
              <a:rPr lang="en-US" sz="2800" dirty="0"/>
              <a:t>In partnership with the </a:t>
            </a:r>
            <a:r>
              <a:rPr lang="en-US" sz="2800" dirty="0">
                <a:solidFill>
                  <a:srgbClr val="FF0000"/>
                </a:solidFill>
              </a:rPr>
              <a:t>Methodist Church </a:t>
            </a:r>
            <a:r>
              <a:rPr lang="en-US" sz="2800" dirty="0"/>
              <a:t>in Britain, the Moderator visited and gave support to over </a:t>
            </a:r>
            <a:r>
              <a:rPr lang="en-US" sz="2800" dirty="0">
                <a:solidFill>
                  <a:srgbClr val="FF0000"/>
                </a:solidFill>
              </a:rPr>
              <a:t>1,000 Refugees </a:t>
            </a:r>
            <a:r>
              <a:rPr lang="en-US" sz="2800" dirty="0"/>
              <a:t>in the Calabar, </a:t>
            </a:r>
            <a:r>
              <a:rPr lang="en-US" sz="2800" dirty="0" err="1"/>
              <a:t>Ikang</a:t>
            </a:r>
            <a:r>
              <a:rPr lang="en-US" sz="2800" dirty="0"/>
              <a:t> and </a:t>
            </a:r>
            <a:r>
              <a:rPr lang="en-US" sz="2800" dirty="0" err="1"/>
              <a:t>Ogoja</a:t>
            </a:r>
            <a:r>
              <a:rPr lang="en-US" sz="2800" dirty="0"/>
              <a:t> camps. </a:t>
            </a:r>
          </a:p>
        </p:txBody>
      </p:sp>
    </p:spTree>
    <p:extLst>
      <p:ext uri="{BB962C8B-B14F-4D97-AF65-F5344CB8AC3E}">
        <p14:creationId xmlns:p14="http://schemas.microsoft.com/office/powerpoint/2010/main" val="4261847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r>
              <a:rPr lang="en-US" sz="3100" dirty="0">
                <a:solidFill>
                  <a:srgbClr val="FF0000"/>
                </a:solidFill>
              </a:rPr>
              <a:t>Government’s reaction</a:t>
            </a:r>
            <a:br>
              <a:rPr lang="en-US" dirty="0"/>
            </a:br>
            <a:endParaRPr lang="en-US" dirty="0"/>
          </a:p>
        </p:txBody>
      </p:sp>
      <p:sp>
        <p:nvSpPr>
          <p:cNvPr id="3" name="Subtitle 2"/>
          <p:cNvSpPr>
            <a:spLocks noGrp="1"/>
          </p:cNvSpPr>
          <p:nvPr>
            <p:ph sz="quarter" idx="1"/>
          </p:nvPr>
        </p:nvSpPr>
        <p:spPr>
          <a:xfrm>
            <a:off x="152400" y="1417638"/>
            <a:ext cx="8534400" cy="5287962"/>
          </a:xfrm>
          <a:solidFill>
            <a:schemeClr val="bg1"/>
          </a:solidFill>
        </p:spPr>
        <p:txBody>
          <a:bodyPr>
            <a:normAutofit/>
          </a:bodyPr>
          <a:lstStyle/>
          <a:p>
            <a:pPr marL="0" lvl="0" indent="0">
              <a:buNone/>
            </a:pPr>
            <a:endParaRPr lang="en-US" dirty="0"/>
          </a:p>
          <a:p>
            <a:pPr lvl="0"/>
            <a:r>
              <a:rPr lang="en-US" dirty="0"/>
              <a:t>- Subtle threats to Church leaders</a:t>
            </a:r>
          </a:p>
          <a:p>
            <a:pPr lvl="0"/>
            <a:endParaRPr lang="en-US" dirty="0"/>
          </a:p>
          <a:p>
            <a:pPr lvl="0"/>
            <a:r>
              <a:rPr lang="en-US" dirty="0"/>
              <a:t>- Siege of the Synod Office / accusations against Rt. Rev </a:t>
            </a:r>
            <a:r>
              <a:rPr lang="en-US" dirty="0" err="1"/>
              <a:t>Awasom</a:t>
            </a:r>
            <a:endParaRPr lang="en-US" dirty="0"/>
          </a:p>
          <a:p>
            <a:pPr lvl="0"/>
            <a:endParaRPr lang="en-US" dirty="0"/>
          </a:p>
          <a:p>
            <a:pPr lvl="0"/>
            <a:r>
              <a:rPr lang="en-US" dirty="0"/>
              <a:t>- Remanding and questioning of Synod Clerk Rev </a:t>
            </a:r>
            <a:r>
              <a:rPr lang="en-US" dirty="0" err="1"/>
              <a:t>Nyansakoni-Nku</a:t>
            </a:r>
            <a:endParaRPr lang="en-US" dirty="0"/>
          </a:p>
          <a:p>
            <a:pPr lvl="0"/>
            <a:endParaRPr lang="en-US" dirty="0"/>
          </a:p>
          <a:p>
            <a:pPr lvl="0"/>
            <a:r>
              <a:rPr lang="en-US" dirty="0"/>
              <a:t>- Lawsuit against the Rt. Rev </a:t>
            </a:r>
            <a:r>
              <a:rPr lang="en-US" dirty="0" err="1"/>
              <a:t>Fonki</a:t>
            </a:r>
            <a:r>
              <a:rPr lang="en-US" dirty="0"/>
              <a:t> Samuel and other Church leaders in April 2017</a:t>
            </a:r>
          </a:p>
          <a:p>
            <a:pPr lvl="0"/>
            <a:endParaRPr lang="en-US" i="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a:bodyPr>
          <a:lstStyle/>
          <a:p>
            <a:pPr algn="ctr"/>
            <a:r>
              <a:rPr lang="en-US" sz="2200" dirty="0"/>
              <a:t>Conclusion</a:t>
            </a:r>
            <a:endParaRPr lang="en-US" dirty="0"/>
          </a:p>
        </p:txBody>
      </p:sp>
      <p:sp>
        <p:nvSpPr>
          <p:cNvPr id="3" name="Subtitle 2"/>
          <p:cNvSpPr>
            <a:spLocks noGrp="1"/>
          </p:cNvSpPr>
          <p:nvPr>
            <p:ph sz="quarter" idx="1"/>
          </p:nvPr>
        </p:nvSpPr>
        <p:spPr>
          <a:xfrm>
            <a:off x="152400" y="838200"/>
            <a:ext cx="8534400" cy="6019800"/>
          </a:xfrm>
          <a:solidFill>
            <a:schemeClr val="bg1"/>
          </a:solidFill>
        </p:spPr>
        <p:txBody>
          <a:bodyPr>
            <a:normAutofit/>
          </a:bodyPr>
          <a:lstStyle/>
          <a:p>
            <a:pPr lvl="0"/>
            <a:r>
              <a:rPr lang="en-US" sz="2800" dirty="0">
                <a:solidFill>
                  <a:srgbClr val="FF0000"/>
                </a:solidFill>
              </a:rPr>
              <a:t>The Church has a role to play in the public arena. For the Church to be the salt of the earth its impact must be felt beyond the walls of the Church as it strives to bring practical responses to the practical needs of the people. </a:t>
            </a:r>
          </a:p>
          <a:p>
            <a:pPr lvl="0"/>
            <a:endParaRPr lang="en-US" sz="2800" dirty="0">
              <a:solidFill>
                <a:srgbClr val="FF0000"/>
              </a:solidFill>
            </a:endParaRPr>
          </a:p>
          <a:p>
            <a:pPr lvl="0"/>
            <a:r>
              <a:rPr lang="en-US" sz="2800" dirty="0">
                <a:solidFill>
                  <a:srgbClr val="FF0000"/>
                </a:solidFill>
              </a:rPr>
              <a:t>The Church does not engage in partisan politics, but the Church is not neutral in political issues. The Church must always ask the question: “What is God calling us to do/say at this point in time”</a:t>
            </a:r>
          </a:p>
          <a:p>
            <a:pPr lvl="0"/>
            <a:r>
              <a:rPr lang="en-US" sz="2800" dirty="0">
                <a:solidFill>
                  <a:srgbClr val="FF0000"/>
                </a:solidFill>
              </a:rPr>
              <a:t>Action informed by fervent prayer is always powerful!</a:t>
            </a:r>
          </a:p>
          <a:p>
            <a:pPr lvl="0"/>
            <a:endParaRPr lang="en-US" dirty="0"/>
          </a:p>
          <a:p>
            <a:pPr lvl="0"/>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504" y="76200"/>
            <a:ext cx="7467600" cy="1371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r>
              <a:rPr lang="en-US" sz="3100" dirty="0"/>
              <a:t>The Historical Roots of the Anglophone Problem</a:t>
            </a:r>
            <a:br>
              <a:rPr lang="en-US" dirty="0"/>
            </a:br>
            <a:endParaRPr lang="en-US" dirty="0"/>
          </a:p>
        </p:txBody>
      </p:sp>
      <p:sp>
        <p:nvSpPr>
          <p:cNvPr id="3" name="Subtitle 2"/>
          <p:cNvSpPr>
            <a:spLocks noGrp="1"/>
          </p:cNvSpPr>
          <p:nvPr>
            <p:ph sz="quarter" idx="1"/>
          </p:nvPr>
        </p:nvSpPr>
        <p:spPr>
          <a:xfrm>
            <a:off x="0" y="1219200"/>
            <a:ext cx="8686800" cy="5638800"/>
          </a:xfrm>
        </p:spPr>
        <p:txBody>
          <a:bodyPr>
            <a:normAutofit/>
          </a:bodyPr>
          <a:lstStyle/>
          <a:p>
            <a:pPr lvl="0"/>
            <a:endParaRPr lang="en-US" dirty="0"/>
          </a:p>
          <a:p>
            <a:pPr lvl="0"/>
            <a:r>
              <a:rPr lang="en-US" sz="3800" dirty="0"/>
              <a:t>This arrangement was confirmed by the League of nations in 1919</a:t>
            </a:r>
          </a:p>
          <a:p>
            <a:pPr marL="0" lvl="0" indent="0">
              <a:buNone/>
            </a:pPr>
            <a:endParaRPr lang="en-US" sz="3800" dirty="0"/>
          </a:p>
          <a:p>
            <a:pPr lvl="0"/>
            <a:r>
              <a:rPr lang="en-US" sz="3800" dirty="0"/>
              <a:t>1917 – 1961 Cameroon was governed as two separate colonial entities under two different colonial masters with two different political and social cultures</a:t>
            </a:r>
          </a:p>
          <a:p>
            <a:pPr lvl="0"/>
            <a:endParaRPr lang="en-US" dirty="0"/>
          </a:p>
          <a:p>
            <a:endParaRPr lang="en-US" dirty="0"/>
          </a:p>
        </p:txBody>
      </p:sp>
    </p:spTree>
    <p:extLst>
      <p:ext uri="{BB962C8B-B14F-4D97-AF65-F5344CB8AC3E}">
        <p14:creationId xmlns:p14="http://schemas.microsoft.com/office/powerpoint/2010/main" val="5126467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915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br>
              <a:rPr lang="en-US" sz="2200" dirty="0"/>
            </a:br>
            <a:br>
              <a:rPr lang="en-US" sz="2200" dirty="0"/>
            </a:br>
            <a:br>
              <a:rPr lang="en-US" sz="2200" dirty="0"/>
            </a:br>
            <a:br>
              <a:rPr lang="en-US" sz="2200" dirty="0"/>
            </a:br>
            <a:br>
              <a:rPr lang="en-US" sz="2200" dirty="0"/>
            </a:br>
            <a:br>
              <a:rPr lang="en-US" dirty="0"/>
            </a:br>
            <a:endParaRPr lang="en-US" dirty="0"/>
          </a:p>
        </p:txBody>
      </p:sp>
      <p:sp>
        <p:nvSpPr>
          <p:cNvPr id="3" name="Subtitle 2"/>
          <p:cNvSpPr>
            <a:spLocks noGrp="1"/>
          </p:cNvSpPr>
          <p:nvPr>
            <p:ph type="subTitle" idx="1"/>
          </p:nvPr>
        </p:nvSpPr>
        <p:spPr>
          <a:xfrm>
            <a:off x="2286000" y="838200"/>
            <a:ext cx="6705600" cy="5867400"/>
          </a:xfrm>
        </p:spPr>
        <p:txBody>
          <a:bodyPr>
            <a:normAutofit/>
          </a:bodyPr>
          <a:lstStyle/>
          <a:p>
            <a:endParaRPr lang="en-US" i="1" dirty="0"/>
          </a:p>
          <a:p>
            <a:endParaRPr lang="en-US" i="1" dirty="0"/>
          </a:p>
          <a:p>
            <a:endParaRPr lang="en-US" i="1" dirty="0"/>
          </a:p>
          <a:p>
            <a:endParaRPr lang="en-US" i="1" dirty="0"/>
          </a:p>
          <a:p>
            <a:endParaRPr lang="en-US" i="1" dirty="0"/>
          </a:p>
          <a:p>
            <a:endParaRPr lang="en-US" i="1" dirty="0"/>
          </a:p>
          <a:p>
            <a:pPr algn="ctr"/>
            <a:r>
              <a:rPr lang="en-US" sz="3200" i="1" dirty="0">
                <a:latin typeface="Arial Rounded MT Bold" pitchFamily="34" charset="0"/>
              </a:rPr>
              <a:t>Thanks for your kind attention</a:t>
            </a:r>
          </a:p>
          <a:p>
            <a:pPr lvl="0"/>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704" y="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Autofit/>
          </a:bodyPr>
          <a:lstStyle/>
          <a:p>
            <a:pPr algn="ctr"/>
            <a:r>
              <a:rPr lang="en-US" sz="2000" dirty="0"/>
              <a:t>The Historical Roots of the Anglophone Problem (</a:t>
            </a:r>
            <a:r>
              <a:rPr lang="en-US" sz="2000" dirty="0" err="1"/>
              <a:t>con’d</a:t>
            </a:r>
            <a:r>
              <a:rPr lang="en-US" sz="2000" dirty="0"/>
              <a:t>)</a:t>
            </a:r>
            <a:endParaRPr lang="en-US" sz="1800" dirty="0"/>
          </a:p>
        </p:txBody>
      </p:sp>
      <p:sp>
        <p:nvSpPr>
          <p:cNvPr id="3" name="Subtitle 2"/>
          <p:cNvSpPr>
            <a:spLocks noGrp="1"/>
          </p:cNvSpPr>
          <p:nvPr>
            <p:ph sz="quarter" idx="1"/>
          </p:nvPr>
        </p:nvSpPr>
        <p:spPr>
          <a:xfrm>
            <a:off x="152400" y="2057400"/>
            <a:ext cx="8458200" cy="3200400"/>
          </a:xfrm>
        </p:spPr>
        <p:txBody>
          <a:bodyPr/>
          <a:lstStyle/>
          <a:p>
            <a:pPr lvl="0"/>
            <a:r>
              <a:rPr lang="en-US" sz="3200" dirty="0"/>
              <a:t>- 1</a:t>
            </a:r>
            <a:r>
              <a:rPr lang="en-US" sz="3200" baseline="30000" dirty="0"/>
              <a:t>st</a:t>
            </a:r>
            <a:r>
              <a:rPr lang="en-US" sz="3200" dirty="0"/>
              <a:t> January 1960 – Independence of The Republic of Cameroon</a:t>
            </a:r>
          </a:p>
          <a:p>
            <a:pPr marL="0" lvl="0" indent="0">
              <a:buNone/>
            </a:pPr>
            <a:endParaRPr lang="en-US" sz="3200" dirty="0"/>
          </a:p>
          <a:p>
            <a:pPr lvl="0"/>
            <a:r>
              <a:rPr lang="en-US" sz="3200" dirty="0"/>
              <a:t>- 11</a:t>
            </a:r>
            <a:r>
              <a:rPr lang="en-US" sz="3200" baseline="30000" dirty="0"/>
              <a:t>th</a:t>
            </a:r>
            <a:r>
              <a:rPr lang="en-US" sz="3200" dirty="0"/>
              <a:t> February 1961 – Plebiscite for British Northern and Southern Cameroons</a:t>
            </a:r>
          </a:p>
          <a:p>
            <a:endParaRPr lang="en-US" dirty="0"/>
          </a:p>
        </p:txBody>
      </p:sp>
    </p:spTree>
    <p:extLst>
      <p:ext uri="{BB962C8B-B14F-4D97-AF65-F5344CB8AC3E}">
        <p14:creationId xmlns:p14="http://schemas.microsoft.com/office/powerpoint/2010/main" val="489254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704" y="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Autofit/>
          </a:bodyPr>
          <a:lstStyle/>
          <a:p>
            <a:pPr algn="ctr"/>
            <a:r>
              <a:rPr lang="en-US" sz="2000" dirty="0"/>
              <a:t>The Historical Roots of the Anglophone Problem (</a:t>
            </a:r>
            <a:r>
              <a:rPr lang="en-US" sz="2000" dirty="0" err="1"/>
              <a:t>con’d</a:t>
            </a:r>
            <a:r>
              <a:rPr lang="en-US" sz="2000" dirty="0"/>
              <a:t>)</a:t>
            </a:r>
            <a:endParaRPr lang="en-US" sz="1800" dirty="0"/>
          </a:p>
        </p:txBody>
      </p:sp>
      <p:pic>
        <p:nvPicPr>
          <p:cNvPr id="4" name="Content Placeholder 3">
            <a:extLst>
              <a:ext uri="{FF2B5EF4-FFF2-40B4-BE49-F238E27FC236}">
                <a16:creationId xmlns:a16="http://schemas.microsoft.com/office/drawing/2014/main" id="{B33BB4F6-67FF-7919-4234-71C3DBB98C26}"/>
              </a:ext>
            </a:extLst>
          </p:cNvPr>
          <p:cNvPicPr>
            <a:picLocks noGrp="1" noChangeAspect="1"/>
          </p:cNvPicPr>
          <p:nvPr>
            <p:ph sz="quarter" idx="1"/>
          </p:nvPr>
        </p:nvPicPr>
        <p:blipFill>
          <a:blip r:embed="rId2"/>
          <a:stretch>
            <a:fillRect/>
          </a:stretch>
        </p:blipFill>
        <p:spPr>
          <a:xfrm>
            <a:off x="505648" y="1296656"/>
            <a:ext cx="7370703" cy="4718713"/>
          </a:xfrm>
          <a:prstGeom prst="rect">
            <a:avLst/>
          </a:prstGeom>
        </p:spPr>
      </p:pic>
    </p:spTree>
    <p:extLst>
      <p:ext uri="{BB962C8B-B14F-4D97-AF65-F5344CB8AC3E}">
        <p14:creationId xmlns:p14="http://schemas.microsoft.com/office/powerpoint/2010/main" val="2029832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Autofit/>
          </a:bodyPr>
          <a:lstStyle/>
          <a:p>
            <a:pPr algn="ctr"/>
            <a:r>
              <a:rPr lang="en-US" sz="2000" dirty="0"/>
              <a:t>The Historical Roots of the Anglophone Problem (</a:t>
            </a:r>
            <a:r>
              <a:rPr lang="en-US" sz="2000" dirty="0" err="1"/>
              <a:t>con’d</a:t>
            </a:r>
            <a:r>
              <a:rPr lang="en-US" sz="2000" dirty="0"/>
              <a:t>)</a:t>
            </a:r>
            <a:endParaRPr lang="en-US" sz="1800" dirty="0"/>
          </a:p>
        </p:txBody>
      </p:sp>
      <p:sp>
        <p:nvSpPr>
          <p:cNvPr id="5" name="Content Placeholder 4">
            <a:extLst>
              <a:ext uri="{FF2B5EF4-FFF2-40B4-BE49-F238E27FC236}">
                <a16:creationId xmlns:a16="http://schemas.microsoft.com/office/drawing/2014/main" id="{0F8D41F2-D6F3-6515-9337-BD8EE028B482}"/>
              </a:ext>
            </a:extLst>
          </p:cNvPr>
          <p:cNvSpPr>
            <a:spLocks noGrp="1"/>
          </p:cNvSpPr>
          <p:nvPr>
            <p:ph sz="quarter" idx="1"/>
          </p:nvPr>
        </p:nvSpPr>
        <p:spPr>
          <a:xfrm>
            <a:off x="228600" y="914400"/>
            <a:ext cx="8458200" cy="5943600"/>
          </a:xfrm>
        </p:spPr>
        <p:txBody>
          <a:bodyPr>
            <a:normAutofit fontScale="92500" lnSpcReduction="10000"/>
          </a:bodyPr>
          <a:lstStyle/>
          <a:p>
            <a:pPr marL="0" indent="0" algn="ctr">
              <a:buNone/>
            </a:pPr>
            <a:r>
              <a:rPr lang="en-US" u="sng" dirty="0" err="1">
                <a:solidFill>
                  <a:srgbClr val="FF0000"/>
                </a:solidFill>
              </a:rPr>
              <a:t>Foumban</a:t>
            </a:r>
            <a:r>
              <a:rPr lang="en-US" u="sng" dirty="0">
                <a:solidFill>
                  <a:srgbClr val="FF0000"/>
                </a:solidFill>
              </a:rPr>
              <a:t> Conference </a:t>
            </a:r>
            <a:r>
              <a:rPr lang="en-US" dirty="0">
                <a:solidFill>
                  <a:srgbClr val="FF0000"/>
                </a:solidFill>
              </a:rPr>
              <a:t>(July 17th – 21st1961) </a:t>
            </a:r>
          </a:p>
          <a:p>
            <a:pPr marL="0" indent="0" algn="ctr">
              <a:buNone/>
            </a:pPr>
            <a:r>
              <a:rPr lang="en-US" dirty="0">
                <a:solidFill>
                  <a:srgbClr val="FF0000"/>
                </a:solidFill>
              </a:rPr>
              <a:t>Some resolutions of the </a:t>
            </a:r>
            <a:r>
              <a:rPr lang="en-US" dirty="0" err="1">
                <a:solidFill>
                  <a:srgbClr val="FF0000"/>
                </a:solidFill>
              </a:rPr>
              <a:t>Foumban</a:t>
            </a:r>
            <a:r>
              <a:rPr lang="en-US" dirty="0">
                <a:solidFill>
                  <a:srgbClr val="FF0000"/>
                </a:solidFill>
              </a:rPr>
              <a:t>/ </a:t>
            </a:r>
            <a:r>
              <a:rPr lang="en-US" dirty="0" err="1">
                <a:solidFill>
                  <a:srgbClr val="FF0000"/>
                </a:solidFill>
              </a:rPr>
              <a:t>Yaounde</a:t>
            </a:r>
            <a:r>
              <a:rPr lang="en-US" dirty="0">
                <a:solidFill>
                  <a:srgbClr val="FF0000"/>
                </a:solidFill>
              </a:rPr>
              <a:t> Conference</a:t>
            </a:r>
          </a:p>
          <a:p>
            <a:pPr marL="0" indent="0">
              <a:buNone/>
            </a:pPr>
            <a:r>
              <a:rPr lang="en-US" sz="3200" dirty="0" err="1"/>
              <a:t>i</a:t>
            </a:r>
            <a:r>
              <a:rPr lang="en-US" sz="3200" dirty="0"/>
              <a:t>. The name of the new nation was the Federal Republic of Cameroon</a:t>
            </a:r>
          </a:p>
          <a:p>
            <a:pPr marL="0" indent="0">
              <a:buNone/>
            </a:pPr>
            <a:r>
              <a:rPr lang="en-US" sz="3200" dirty="0"/>
              <a:t>ii. Two independent educational and judicial systems to be followed</a:t>
            </a:r>
          </a:p>
          <a:p>
            <a:pPr marL="0" indent="0">
              <a:buNone/>
            </a:pPr>
            <a:r>
              <a:rPr lang="en-US" sz="3200" dirty="0"/>
              <a:t>iii. Two languages of equal status</a:t>
            </a:r>
          </a:p>
          <a:p>
            <a:pPr marL="0" indent="0">
              <a:buNone/>
            </a:pPr>
            <a:r>
              <a:rPr lang="en-US" sz="3200" dirty="0"/>
              <a:t>iv. Two regional assemblies (one for East Cameroon and another for West Cameroon), one house of Chiefs for Southern Cameroon and one national assembly</a:t>
            </a:r>
          </a:p>
          <a:p>
            <a:pPr marL="0" indent="0">
              <a:buNone/>
            </a:pPr>
            <a:r>
              <a:rPr lang="en-US" sz="3200" dirty="0"/>
              <a:t>v. A president and Prime Minister to lead the young nation</a:t>
            </a:r>
          </a:p>
          <a:p>
            <a:pPr marL="0" indent="0">
              <a:buNone/>
            </a:pPr>
            <a:endParaRPr lang="en-US" dirty="0"/>
          </a:p>
        </p:txBody>
      </p:sp>
    </p:spTree>
    <p:extLst>
      <p:ext uri="{BB962C8B-B14F-4D97-AF65-F5344CB8AC3E}">
        <p14:creationId xmlns:p14="http://schemas.microsoft.com/office/powerpoint/2010/main" val="249051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2954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90000"/>
          </a:bodyPr>
          <a:lstStyle/>
          <a:p>
            <a:pPr algn="ctr"/>
            <a:r>
              <a:rPr lang="en-US" sz="3600" dirty="0">
                <a:solidFill>
                  <a:srgbClr val="FF0000"/>
                </a:solidFill>
              </a:rPr>
              <a:t>The Evolution of the </a:t>
            </a:r>
            <a:br>
              <a:rPr lang="en-US" sz="3600" dirty="0">
                <a:solidFill>
                  <a:srgbClr val="FF0000"/>
                </a:solidFill>
              </a:rPr>
            </a:br>
            <a:r>
              <a:rPr lang="en-US" sz="3600" dirty="0">
                <a:solidFill>
                  <a:srgbClr val="FF0000"/>
                </a:solidFill>
              </a:rPr>
              <a:t>Anglophone Problem</a:t>
            </a:r>
            <a:br>
              <a:rPr lang="en-US" dirty="0"/>
            </a:br>
            <a:endParaRPr lang="en-US" dirty="0"/>
          </a:p>
        </p:txBody>
      </p:sp>
      <p:sp>
        <p:nvSpPr>
          <p:cNvPr id="3" name="Subtitle 2"/>
          <p:cNvSpPr>
            <a:spLocks noGrp="1"/>
          </p:cNvSpPr>
          <p:nvPr>
            <p:ph sz="quarter" idx="1"/>
          </p:nvPr>
        </p:nvSpPr>
        <p:spPr>
          <a:xfrm>
            <a:off x="0" y="1143000"/>
            <a:ext cx="8686800" cy="5715000"/>
          </a:xfrm>
        </p:spPr>
        <p:txBody>
          <a:bodyPr>
            <a:normAutofit/>
          </a:bodyPr>
          <a:lstStyle/>
          <a:p>
            <a:pPr lvl="0" algn="just"/>
            <a:r>
              <a:rPr lang="en-US" sz="3200" dirty="0"/>
              <a:t>- The </a:t>
            </a:r>
            <a:r>
              <a:rPr lang="en-US" sz="3200" dirty="0">
                <a:solidFill>
                  <a:srgbClr val="FF0000"/>
                </a:solidFill>
              </a:rPr>
              <a:t>1966 political “coup” </a:t>
            </a:r>
            <a:r>
              <a:rPr lang="en-US" sz="3200" dirty="0"/>
              <a:t>and the formation of the CNU Party</a:t>
            </a:r>
          </a:p>
          <a:p>
            <a:pPr marL="0" lvl="0" indent="0" algn="just">
              <a:buNone/>
            </a:pPr>
            <a:endParaRPr lang="en-US" sz="1400" dirty="0"/>
          </a:p>
          <a:p>
            <a:pPr lvl="0" algn="just"/>
            <a:r>
              <a:rPr lang="en-US" sz="3200" dirty="0"/>
              <a:t>- The </a:t>
            </a:r>
            <a:r>
              <a:rPr lang="en-US" sz="3200" dirty="0">
                <a:solidFill>
                  <a:srgbClr val="FF0000"/>
                </a:solidFill>
              </a:rPr>
              <a:t>1972 Referendum </a:t>
            </a:r>
            <a:r>
              <a:rPr lang="en-US" sz="3200" dirty="0"/>
              <a:t>and change of name from the Federal Republic of Cameroon to the United Republic of Cameroon </a:t>
            </a:r>
          </a:p>
          <a:p>
            <a:pPr marL="0" lvl="0" indent="0" algn="just">
              <a:buNone/>
            </a:pPr>
            <a:endParaRPr lang="en-US" sz="1800" dirty="0"/>
          </a:p>
          <a:p>
            <a:pPr lvl="0" algn="just"/>
            <a:r>
              <a:rPr lang="en-US" sz="3200" dirty="0"/>
              <a:t>- The </a:t>
            </a:r>
            <a:r>
              <a:rPr lang="en-US" sz="3200" dirty="0">
                <a:solidFill>
                  <a:srgbClr val="FF0000"/>
                </a:solidFill>
              </a:rPr>
              <a:t>1984 change of name </a:t>
            </a:r>
            <a:r>
              <a:rPr lang="en-US" sz="3200" dirty="0"/>
              <a:t>from the United Republic of Cameroon to the Republic of Cameroon and its political implications</a:t>
            </a:r>
          </a:p>
          <a:p>
            <a:pPr marL="0" indent="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a:bodyPr>
          <a:lstStyle/>
          <a:p>
            <a:r>
              <a:rPr lang="en-US" sz="2400" dirty="0"/>
              <a:t>The Evolution of the Anglophone Problem</a:t>
            </a:r>
            <a:br>
              <a:rPr lang="en-US" dirty="0"/>
            </a:br>
            <a:endParaRPr lang="en-US" dirty="0"/>
          </a:p>
        </p:txBody>
      </p:sp>
      <p:sp>
        <p:nvSpPr>
          <p:cNvPr id="3" name="Subtitle 2"/>
          <p:cNvSpPr>
            <a:spLocks noGrp="1"/>
          </p:cNvSpPr>
          <p:nvPr>
            <p:ph sz="quarter" idx="1"/>
          </p:nvPr>
        </p:nvSpPr>
        <p:spPr>
          <a:xfrm>
            <a:off x="0" y="1600200"/>
            <a:ext cx="8763000" cy="4873752"/>
          </a:xfrm>
        </p:spPr>
        <p:txBody>
          <a:bodyPr>
            <a:normAutofit/>
          </a:bodyPr>
          <a:lstStyle/>
          <a:p>
            <a:pPr lvl="0"/>
            <a:r>
              <a:rPr lang="en-US" sz="3200" dirty="0"/>
              <a:t>- The </a:t>
            </a:r>
            <a:r>
              <a:rPr lang="en-US" sz="3200" dirty="0">
                <a:solidFill>
                  <a:srgbClr val="FF0000"/>
                </a:solidFill>
              </a:rPr>
              <a:t>rebirth of </a:t>
            </a:r>
            <a:r>
              <a:rPr lang="en-US" sz="3200" dirty="0" err="1">
                <a:solidFill>
                  <a:srgbClr val="FF0000"/>
                </a:solidFill>
              </a:rPr>
              <a:t>multipartism</a:t>
            </a:r>
            <a:r>
              <a:rPr lang="en-US" sz="3200" dirty="0">
                <a:solidFill>
                  <a:srgbClr val="FF0000"/>
                </a:solidFill>
              </a:rPr>
              <a:t> </a:t>
            </a:r>
            <a:r>
              <a:rPr lang="en-US" sz="3200" dirty="0"/>
              <a:t>and its consequences on Anglophones</a:t>
            </a:r>
          </a:p>
          <a:p>
            <a:pPr marL="0" lvl="0" indent="0">
              <a:buNone/>
            </a:pPr>
            <a:endParaRPr lang="en-US" sz="1800" dirty="0"/>
          </a:p>
          <a:p>
            <a:pPr lvl="0"/>
            <a:r>
              <a:rPr lang="en-US" sz="3200" dirty="0"/>
              <a:t>- The </a:t>
            </a:r>
            <a:r>
              <a:rPr lang="en-US" sz="3200" dirty="0">
                <a:solidFill>
                  <a:srgbClr val="FF0000"/>
                </a:solidFill>
              </a:rPr>
              <a:t>GCE Board Crisis</a:t>
            </a:r>
          </a:p>
          <a:p>
            <a:pPr marL="0" lvl="0" indent="0">
              <a:buNone/>
            </a:pPr>
            <a:endParaRPr lang="en-US" sz="1400" dirty="0"/>
          </a:p>
          <a:p>
            <a:pPr lvl="0"/>
            <a:r>
              <a:rPr lang="en-US" sz="3200" dirty="0"/>
              <a:t>- Demands for an </a:t>
            </a:r>
            <a:r>
              <a:rPr lang="en-US" sz="3200" dirty="0">
                <a:solidFill>
                  <a:srgbClr val="FF0000"/>
                </a:solidFill>
              </a:rPr>
              <a:t>Anglo-Saxon university </a:t>
            </a:r>
          </a:p>
          <a:p>
            <a:pPr marL="0" lvl="0" indent="0">
              <a:buNone/>
            </a:pPr>
            <a:endParaRPr lang="en-US" sz="1200" dirty="0"/>
          </a:p>
          <a:p>
            <a:pPr lvl="0"/>
            <a:r>
              <a:rPr lang="en-US" sz="3200" dirty="0"/>
              <a:t>- The creation of Southern Cameroon National Congress </a:t>
            </a:r>
            <a:r>
              <a:rPr lang="en-US" sz="3200" dirty="0">
                <a:solidFill>
                  <a:srgbClr val="FF0000"/>
                </a:solidFill>
              </a:rPr>
              <a:t>(SCNC) </a:t>
            </a:r>
            <a:r>
              <a:rPr lang="en-US" sz="3200" dirty="0"/>
              <a:t>– </a:t>
            </a:r>
            <a:r>
              <a:rPr lang="en-US" sz="3200" dirty="0">
                <a:solidFill>
                  <a:srgbClr val="FF0000"/>
                </a:solidFill>
              </a:rPr>
              <a:t>1995</a:t>
            </a:r>
            <a:r>
              <a:rPr lang="en-US" sz="3200" dirty="0"/>
              <a:t> and other </a:t>
            </a:r>
            <a:r>
              <a:rPr lang="en-US" sz="3200" dirty="0" err="1"/>
              <a:t>organisations</a:t>
            </a:r>
            <a:r>
              <a:rPr lang="en-US" sz="3200" dirty="0"/>
              <a:t> </a:t>
            </a:r>
          </a:p>
          <a:p>
            <a:endParaRPr lang="en-US" dirty="0"/>
          </a:p>
        </p:txBody>
      </p:sp>
    </p:spTree>
    <p:extLst>
      <p:ext uri="{BB962C8B-B14F-4D97-AF65-F5344CB8AC3E}">
        <p14:creationId xmlns:p14="http://schemas.microsoft.com/office/powerpoint/2010/main" val="2797972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921</TotalTime>
  <Words>3858</Words>
  <Application>Microsoft Office PowerPoint</Application>
  <PresentationFormat>On-screen Show (4:3)</PresentationFormat>
  <Paragraphs>200</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 Rounded MT Bold</vt:lpstr>
      <vt:lpstr>Century Schoolbook</vt:lpstr>
      <vt:lpstr>Tahoma</vt:lpstr>
      <vt:lpstr>Wingdings</vt:lpstr>
      <vt:lpstr>Wingdings 2</vt:lpstr>
      <vt:lpstr>Oriel</vt:lpstr>
      <vt:lpstr>    the Anglophone Crisis in Cameroon AND  THE RESPONSE OF THE PCC  </vt:lpstr>
      <vt:lpstr>Outline</vt:lpstr>
      <vt:lpstr>The Historical Roots of the Anglophone Problem </vt:lpstr>
      <vt:lpstr>The Historical Roots of the Anglophone Problem </vt:lpstr>
      <vt:lpstr>The Historical Roots of the Anglophone Problem (con’d)</vt:lpstr>
      <vt:lpstr>The Historical Roots of the Anglophone Problem (con’d)</vt:lpstr>
      <vt:lpstr>The Historical Roots of the Anglophone Problem (con’d)</vt:lpstr>
      <vt:lpstr>The Evolution of the  Anglophone Problem </vt:lpstr>
      <vt:lpstr>The Evolution of the Anglophone Problem </vt:lpstr>
      <vt:lpstr>The Evolution of the Anglophone Problem (Cont’d) </vt:lpstr>
      <vt:lpstr>The Evolution of the Anglophone Problem (Cont’d) </vt:lpstr>
      <vt:lpstr>        Recent Developments </vt:lpstr>
      <vt:lpstr>        Recent Developments </vt:lpstr>
      <vt:lpstr>        Recent Developments </vt:lpstr>
      <vt:lpstr>The role of the PCC in the Anglophone Crisis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The role of the PCC in the Anglophone Crisis (cont’d) </vt:lpstr>
      <vt:lpstr>     Government’s reaction </vt:lpstr>
      <vt:lpstr>Conclusion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PCC in the Anglophone Crisis in Cameroon</dc:title>
  <dc:creator>PCC</dc:creator>
  <cp:lastModifiedBy>237675979970</cp:lastModifiedBy>
  <cp:revision>31</cp:revision>
  <dcterms:created xsi:type="dcterms:W3CDTF">2020-07-27T08:17:18Z</dcterms:created>
  <dcterms:modified xsi:type="dcterms:W3CDTF">2022-11-08T18:23:50Z</dcterms:modified>
</cp:coreProperties>
</file>