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0503" y="1580606"/>
            <a:ext cx="7406639" cy="1854925"/>
          </a:xfrm>
        </p:spPr>
        <p:txBody>
          <a:bodyPr/>
          <a:lstStyle/>
          <a:p>
            <a:pPr fontAlgn="base"/>
            <a:r>
              <a:rPr lang="en-US" sz="1800" b="1" dirty="0"/>
              <a:t/>
            </a:r>
            <a:br>
              <a:rPr lang="en-US" sz="1800" b="1" dirty="0"/>
            </a:br>
            <a:r>
              <a:rPr lang="en-US" dirty="0"/>
              <a:t/>
            </a:r>
            <a:br>
              <a:rPr lang="en-US" dirty="0"/>
            </a:br>
            <a:r>
              <a:rPr lang="en-US" dirty="0" smtClean="0"/>
              <a:t/>
            </a:r>
            <a:br>
              <a:rPr lang="en-US" dirty="0" smtClean="0"/>
            </a:br>
            <a:r>
              <a:rPr lang="en-US" dirty="0"/>
              <a:t/>
            </a:r>
            <a:br>
              <a:rPr lang="en-US" dirty="0"/>
            </a:br>
            <a:r>
              <a:rPr lang="en-US" sz="2400" b="1" dirty="0" smtClean="0">
                <a:latin typeface="Times New Roman" panose="02020603050405020304" pitchFamily="18" charset="0"/>
                <a:cs typeface="Times New Roman" panose="02020603050405020304" pitchFamily="18" charset="0"/>
              </a:rPr>
              <a:t>PROJECT TITLE: BACK TO SCHOOL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“Education can not wait”</a:t>
            </a:r>
            <a:br>
              <a:rPr lang="en-US" sz="2400" b="1" dirty="0" smtClean="0">
                <a:latin typeface="Times New Roman" panose="02020603050405020304" pitchFamily="18" charset="0"/>
                <a:cs typeface="Times New Roman" panose="02020603050405020304" pitchFamily="18" charset="0"/>
              </a:rPr>
            </a:br>
            <a:endParaRPr lang="en-US" sz="2400" dirty="0"/>
          </a:p>
        </p:txBody>
      </p:sp>
      <p:sp>
        <p:nvSpPr>
          <p:cNvPr id="3" name="Subtitle 2"/>
          <p:cNvSpPr>
            <a:spLocks noGrp="1"/>
          </p:cNvSpPr>
          <p:nvPr>
            <p:ph type="subTitle" idx="1"/>
          </p:nvPr>
        </p:nvSpPr>
        <p:spPr/>
        <p:txBody>
          <a:bodyPr>
            <a:normAutofit lnSpcReduction="10000"/>
          </a:bodyPr>
          <a:lstStyle/>
          <a:p>
            <a:endParaRPr lang="en-US" dirty="0" smtClean="0"/>
          </a:p>
          <a:p>
            <a:r>
              <a:rPr lang="en-US" b="1" i="1" dirty="0" smtClean="0"/>
              <a:t>ORGANISATION: PROVIDENCE ACTION</a:t>
            </a:r>
          </a:p>
          <a:p>
            <a:r>
              <a:rPr lang="en-US" b="1" i="1" dirty="0" smtClean="0"/>
              <a:t>Project lead and founder; </a:t>
            </a:r>
            <a:r>
              <a:rPr lang="en-US" b="1" i="1" dirty="0" err="1"/>
              <a:t>Nformi</a:t>
            </a:r>
            <a:r>
              <a:rPr lang="en-US" b="1" i="1" dirty="0"/>
              <a:t> </a:t>
            </a:r>
            <a:r>
              <a:rPr lang="en-US" b="1" i="1" dirty="0" err="1"/>
              <a:t>Melvis</a:t>
            </a:r>
            <a:r>
              <a:rPr lang="en-US" b="1" i="1" dirty="0"/>
              <a:t> </a:t>
            </a:r>
            <a:r>
              <a:rPr lang="en-US" b="1" i="1" dirty="0" err="1"/>
              <a:t>Nyaah</a:t>
            </a:r>
            <a:endParaRPr lang="en-US" b="1" i="1" dirty="0"/>
          </a:p>
        </p:txBody>
      </p:sp>
    </p:spTree>
    <p:extLst>
      <p:ext uri="{BB962C8B-B14F-4D97-AF65-F5344CB8AC3E}">
        <p14:creationId xmlns:p14="http://schemas.microsoft.com/office/powerpoint/2010/main" val="1019603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669628"/>
          </a:xfrm>
        </p:spPr>
        <p:txBody>
          <a:bodyPr>
            <a:normAutofit fontScale="90000"/>
          </a:bodyPr>
          <a:lstStyle/>
          <a:p>
            <a:r>
              <a:rPr lang="en-US" sz="2700" b="1" dirty="0" smtClean="0">
                <a:latin typeface="Times New Roman" panose="02020603050405020304" pitchFamily="18" charset="0"/>
                <a:cs typeface="Times New Roman" panose="02020603050405020304" pitchFamily="18" charset="0"/>
              </a:rPr>
              <a:t>ORGANISATION TRACK RECORD</a:t>
            </a:r>
            <a:br>
              <a:rPr lang="en-US" sz="2700" b="1" dirty="0" smtClean="0">
                <a:latin typeface="Times New Roman" panose="02020603050405020304" pitchFamily="18" charset="0"/>
                <a:cs typeface="Times New Roman" panose="02020603050405020304" pitchFamily="18" charset="0"/>
              </a:rPr>
            </a:b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Back to school project September 2021 North West region </a:t>
            </a:r>
            <a:br>
              <a:rPr lang="en-US" sz="1800" b="1" dirty="0" smtClean="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2400" dirty="0"/>
              <a:t/>
            </a:r>
            <a:br>
              <a:rPr lang="en-US" sz="2400" dirty="0"/>
            </a:br>
            <a:endParaRPr lang="en-US" sz="2400"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1295402" y="2419199"/>
            <a:ext cx="5358772" cy="3712709"/>
          </a:xfrm>
          <a:prstGeom prst="rect">
            <a:avLst/>
          </a:prstGeom>
        </p:spPr>
      </p:pic>
      <p:sp>
        <p:nvSpPr>
          <p:cNvPr id="6" name="AutoShape 2" descr="C:\Users\User\Downloads\mel 1.webp"/>
          <p:cNvSpPr>
            <a:spLocks noChangeAspect="1" noChangeArrowheads="1"/>
          </p:cNvSpPr>
          <p:nvPr/>
        </p:nvSpPr>
        <p:spPr bwMode="auto">
          <a:xfrm>
            <a:off x="155575" y="-2833688"/>
            <a:ext cx="4419600" cy="5905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7432766" y="2419199"/>
            <a:ext cx="3605348" cy="3798722"/>
          </a:xfrm>
          <a:prstGeom prst="rect">
            <a:avLst/>
          </a:prstGeom>
        </p:spPr>
      </p:pic>
    </p:spTree>
    <p:extLst>
      <p:ext uri="{BB962C8B-B14F-4D97-AF65-F5344CB8AC3E}">
        <p14:creationId xmlns:p14="http://schemas.microsoft.com/office/powerpoint/2010/main" val="172732263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2400" b="1" dirty="0">
                <a:latin typeface="Times New Roman" panose="02020603050405020304" pitchFamily="18" charset="0"/>
                <a:cs typeface="Times New Roman" panose="02020603050405020304" pitchFamily="18" charset="0"/>
              </a:rPr>
              <a:t>ORPHANAGE  OUTREACHES </a:t>
            </a: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St. JOSEPH FOUNDATION ORPHANAGE BUEA </a:t>
            </a:r>
            <a:r>
              <a:rPr lang="en-US" sz="2200" b="1" dirty="0" smtClean="0">
                <a:latin typeface="Times New Roman" panose="02020603050405020304" pitchFamily="18" charset="0"/>
                <a:cs typeface="Times New Roman" panose="02020603050405020304" pitchFamily="18" charset="0"/>
              </a:rPr>
              <a:t>OUTREACH; </a:t>
            </a:r>
            <a:r>
              <a:rPr lang="en-US" dirty="0"/>
              <a:t> </a:t>
            </a:r>
            <a:r>
              <a:rPr lang="en-US" sz="2200" b="1" dirty="0">
                <a:latin typeface="Times New Roman" panose="02020603050405020304" pitchFamily="18" charset="0"/>
                <a:cs typeface="Times New Roman" panose="02020603050405020304" pitchFamily="18" charset="0"/>
              </a:rPr>
              <a:t>May 6, 2022</a:t>
            </a:r>
          </a:p>
        </p:txBody>
      </p:sp>
      <p:pic>
        <p:nvPicPr>
          <p:cNvPr id="1028" name="Picture 4" descr="https://static.wixstatic.com/media/81c307_10790b905c544602b6f4d8ed39135b4b~m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536" y="2403566"/>
            <a:ext cx="5633558" cy="38274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wixstatic.com/media/81c307_1e44577d1e1d4ac4b59ec88575b4961b~mv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1247" y="2403566"/>
            <a:ext cx="5103223" cy="382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6215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latin typeface="Times New Roman" panose="02020603050405020304" pitchFamily="18" charset="0"/>
                <a:cs typeface="Times New Roman" panose="02020603050405020304" pitchFamily="18" charset="0"/>
              </a:rPr>
              <a:t>MISSPA ORPHANAGE OUTREACH mile 6 </a:t>
            </a:r>
            <a:r>
              <a:rPr lang="en-US" sz="2000" b="1" dirty="0" err="1">
                <a:latin typeface="Times New Roman" panose="02020603050405020304" pitchFamily="18" charset="0"/>
                <a:cs typeface="Times New Roman" panose="02020603050405020304" pitchFamily="18" charset="0"/>
              </a:rPr>
              <a:t>Nkwen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Bamenda</a:t>
            </a:r>
            <a:r>
              <a:rPr lang="en-US" sz="20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June 6, 2021</a:t>
            </a:r>
            <a:r>
              <a:rPr lang="en-US" dirty="0"/>
              <a:t>,</a:t>
            </a:r>
            <a:endParaRPr lang="en-US" sz="2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021081" y="2380797"/>
            <a:ext cx="4974248" cy="3937947"/>
          </a:xfrm>
          <a:prstGeom prst="rect">
            <a:avLst/>
          </a:prstGeom>
        </p:spPr>
      </p:pic>
      <p:pic>
        <p:nvPicPr>
          <p:cNvPr id="5" name="Picture 4"/>
          <p:cNvPicPr>
            <a:picLocks noChangeAspect="1"/>
          </p:cNvPicPr>
          <p:nvPr/>
        </p:nvPicPr>
        <p:blipFill>
          <a:blip r:embed="rId3"/>
          <a:stretch>
            <a:fillRect/>
          </a:stretch>
        </p:blipFill>
        <p:spPr>
          <a:xfrm>
            <a:off x="6067682" y="2380797"/>
            <a:ext cx="5323130" cy="3937947"/>
          </a:xfrm>
          <a:prstGeom prst="rect">
            <a:avLst/>
          </a:prstGeom>
        </p:spPr>
      </p:pic>
    </p:spTree>
    <p:extLst>
      <p:ext uri="{BB962C8B-B14F-4D97-AF65-F5344CB8AC3E}">
        <p14:creationId xmlns:p14="http://schemas.microsoft.com/office/powerpoint/2010/main" val="166392530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latin typeface="Times New Roman" panose="02020603050405020304" pitchFamily="18" charset="0"/>
                <a:cs typeface="Times New Roman" panose="02020603050405020304" pitchFamily="18" charset="0"/>
              </a:rPr>
              <a:t>BACK TO SCHOOL PROJECT September 2022 North West</a:t>
            </a:r>
            <a:endParaRPr lang="en-US" sz="20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809897" y="2385626"/>
            <a:ext cx="5410465" cy="3775173"/>
          </a:xfrm>
          <a:prstGeom prst="rect">
            <a:avLst/>
          </a:prstGeom>
        </p:spPr>
      </p:pic>
      <p:pic>
        <p:nvPicPr>
          <p:cNvPr id="5" name="Picture 4"/>
          <p:cNvPicPr>
            <a:picLocks noChangeAspect="1"/>
          </p:cNvPicPr>
          <p:nvPr/>
        </p:nvPicPr>
        <p:blipFill>
          <a:blip r:embed="rId3"/>
          <a:stretch>
            <a:fillRect/>
          </a:stretch>
        </p:blipFill>
        <p:spPr>
          <a:xfrm>
            <a:off x="6348549" y="2323622"/>
            <a:ext cx="5120640" cy="3927347"/>
          </a:xfrm>
          <a:prstGeom prst="rect">
            <a:avLst/>
          </a:prstGeom>
        </p:spPr>
      </p:pic>
    </p:spTree>
    <p:extLst>
      <p:ext uri="{BB962C8B-B14F-4D97-AF65-F5344CB8AC3E}">
        <p14:creationId xmlns:p14="http://schemas.microsoft.com/office/powerpoint/2010/main" val="59866457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CHALLENGES</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Our greatest challenge so far is the lack of finances to sustainably run the project.</a:t>
            </a:r>
          </a:p>
          <a:p>
            <a:r>
              <a:rPr lang="en-US" dirty="0" smtClean="0">
                <a:latin typeface="Times New Roman" panose="02020603050405020304" pitchFamily="18" charset="0"/>
                <a:cs typeface="Times New Roman" panose="02020603050405020304" pitchFamily="18" charset="0"/>
              </a:rPr>
              <a:t>Money remains an issue for us as we use the money to run our projects, and also we lack access to funders.</a:t>
            </a:r>
          </a:p>
          <a:p>
            <a:r>
              <a:rPr lang="en-US" dirty="0" smtClean="0">
                <a:latin typeface="Times New Roman" panose="02020603050405020304" pitchFamily="18" charset="0"/>
                <a:cs typeface="Times New Roman" panose="02020603050405020304" pitchFamily="18" charset="0"/>
              </a:rPr>
              <a:t>Communication is equally a challenge since our beneficiaries don’t have phones or communication tools making it challenging for us to run the project.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10510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PARTNERSHIP PROJECT/COLLABORATORS</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85000" lnSpcReduction="20000"/>
          </a:bodyPr>
          <a:lstStyle/>
          <a:p>
            <a:r>
              <a:rPr lang="en-US" sz="2200" b="1" dirty="0">
                <a:latin typeface="Times New Roman" panose="02020603050405020304" pitchFamily="18" charset="0"/>
                <a:cs typeface="Times New Roman" panose="02020603050405020304" pitchFamily="18" charset="0"/>
              </a:rPr>
              <a:t>Inspire for peace. </a:t>
            </a:r>
            <a:r>
              <a:rPr lang="en-US" sz="2200" dirty="0">
                <a:latin typeface="Times New Roman" panose="02020603050405020304" pitchFamily="18" charset="0"/>
                <a:cs typeface="Times New Roman" panose="02020603050405020304" pitchFamily="18" charset="0"/>
              </a:rPr>
              <a:t>In August 2021, Inspire for Peace (a nonprofit initiative) in partnership with Providence Action, carried out a project aimed to provide school supplies like school bags, notebooks, and stationery to 20 internally displaced and economically disadvantaged primary school pupils based in </a:t>
            </a:r>
            <a:r>
              <a:rPr lang="en-US" sz="2200" dirty="0" err="1">
                <a:latin typeface="Times New Roman" panose="02020603050405020304" pitchFamily="18" charset="0"/>
                <a:cs typeface="Times New Roman" panose="02020603050405020304" pitchFamily="18" charset="0"/>
              </a:rPr>
              <a:t>Bamenda</a:t>
            </a:r>
            <a:r>
              <a:rPr lang="en-US" sz="2200" dirty="0">
                <a:latin typeface="Times New Roman" panose="02020603050405020304" pitchFamily="18" charset="0"/>
                <a:cs typeface="Times New Roman" panose="02020603050405020304" pitchFamily="18" charset="0"/>
              </a:rPr>
              <a:t> whose education were been affected by the ongoing Anglophone crisis</a:t>
            </a:r>
            <a:r>
              <a:rPr lang="en-US" sz="2200" dirty="0" smtClean="0">
                <a:latin typeface="Times New Roman" panose="02020603050405020304" pitchFamily="18" charset="0"/>
                <a:cs typeface="Times New Roman" panose="02020603050405020304" pitchFamily="18" charset="0"/>
              </a:rPr>
              <a:t>.</a:t>
            </a:r>
          </a:p>
          <a:p>
            <a:r>
              <a:rPr lang="en-US" sz="2200" b="1" dirty="0" smtClean="0">
                <a:latin typeface="Times New Roman" panose="02020603050405020304" pitchFamily="18" charset="0"/>
                <a:cs typeface="Times New Roman" panose="02020603050405020304" pitchFamily="18" charset="0"/>
              </a:rPr>
              <a:t>Open Dreams</a:t>
            </a:r>
            <a:r>
              <a:rPr lang="en-US" sz="2200"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Upon completing the beneficiaries from high school, we will link them up with Open dreams, an NGO that helps smart students from low-income earning backgrounds access quality education.</a:t>
            </a:r>
            <a:r>
              <a:rPr lang="en-US" sz="2200" b="1" dirty="0">
                <a:latin typeface="Times New Roman" panose="02020603050405020304" pitchFamily="18" charset="0"/>
                <a:cs typeface="Times New Roman" panose="02020603050405020304" pitchFamily="18" charset="0"/>
              </a:rPr>
              <a:t> </a:t>
            </a:r>
            <a:endParaRPr lang="en-US" sz="2200" b="1" dirty="0" smtClean="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a:t>
            </a:r>
            <a:r>
              <a:rPr lang="en-US" b="1" dirty="0" smtClean="0">
                <a:latin typeface="Times New Roman" panose="02020603050405020304" pitchFamily="18" charset="0"/>
                <a:cs typeface="Times New Roman" panose="02020603050405020304" pitchFamily="18" charset="0"/>
              </a:rPr>
              <a:t>xponential: </a:t>
            </a:r>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a youth-driven organization created to empower and engage young people to explore their potential through education and mentorship. They will assist us in mentoring and orientation of our beneficiaries. Also, they have previously assisted us in fetching potential recipients</a:t>
            </a:r>
          </a:p>
          <a:p>
            <a:pPr marL="0" indent="0">
              <a:buNone/>
            </a:pPr>
            <a:endParaRPr lang="en-US" dirty="0"/>
          </a:p>
        </p:txBody>
      </p:sp>
    </p:spTree>
    <p:extLst>
      <p:ext uri="{BB962C8B-B14F-4D97-AF65-F5344CB8AC3E}">
        <p14:creationId xmlns:p14="http://schemas.microsoft.com/office/powerpoint/2010/main" val="3293311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OUR SOCIAL MEDIA HANDLES</a:t>
            </a:r>
            <a:endParaRPr lang="en-US" sz="2400" b="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p:txBody>
          <a:bodyPr/>
          <a:lstStyle/>
          <a:p>
            <a:r>
              <a:rPr lang="en-US" b="1" dirty="0" smtClean="0">
                <a:latin typeface="Times New Roman" panose="02020603050405020304" pitchFamily="18" charset="0"/>
                <a:cs typeface="Times New Roman" panose="02020603050405020304" pitchFamily="18" charset="0"/>
              </a:rPr>
              <a:t>Instagram</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Providence Action</a:t>
            </a:r>
          </a:p>
          <a:p>
            <a:r>
              <a:rPr lang="en-US" b="1" dirty="0" smtClean="0">
                <a:latin typeface="Times New Roman" panose="02020603050405020304" pitchFamily="18" charset="0"/>
                <a:cs typeface="Times New Roman" panose="02020603050405020304" pitchFamily="18" charset="0"/>
              </a:rPr>
              <a:t>Facebook</a:t>
            </a:r>
            <a:r>
              <a:rPr lang="en-US" dirty="0" smtClean="0">
                <a:latin typeface="Times New Roman" panose="02020603050405020304" pitchFamily="18" charset="0"/>
                <a:cs typeface="Times New Roman" panose="02020603050405020304" pitchFamily="18" charset="0"/>
              </a:rPr>
              <a:t>: Providence Action</a:t>
            </a:r>
          </a:p>
          <a:p>
            <a:r>
              <a:rPr lang="en-US" b="1" dirty="0" smtClean="0">
                <a:latin typeface="Times New Roman" panose="02020603050405020304" pitchFamily="18" charset="0"/>
                <a:cs typeface="Times New Roman" panose="02020603050405020304" pitchFamily="18" charset="0"/>
              </a:rPr>
              <a:t>Twitter</a:t>
            </a:r>
            <a:r>
              <a:rPr lang="en-US" dirty="0" smtClean="0">
                <a:latin typeface="Times New Roman" panose="02020603050405020304" pitchFamily="18" charset="0"/>
                <a:cs typeface="Times New Roman" panose="02020603050405020304" pitchFamily="18" charset="0"/>
              </a:rPr>
              <a:t>: @ProvidenceAct</a:t>
            </a:r>
            <a:r>
              <a:rPr lang="en-US"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50587252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THANK YOU</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2015069" y="4799640"/>
            <a:ext cx="8158690" cy="1026395"/>
          </a:xfrm>
        </p:spPr>
        <p:txBody>
          <a:bodyPr/>
          <a:lstStyle/>
          <a:p>
            <a:r>
              <a:rPr lang="en-US" b="1" i="1" dirty="0" smtClean="0">
                <a:latin typeface="Times New Roman" panose="02020603050405020304" pitchFamily="18" charset="0"/>
                <a:cs typeface="Times New Roman" panose="02020603050405020304" pitchFamily="18" charset="0"/>
              </a:rPr>
              <a:t>The End</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425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latin typeface="Times New Roman" panose="02020603050405020304" pitchFamily="18" charset="0"/>
                <a:cs typeface="Times New Roman" panose="02020603050405020304" pitchFamily="18" charset="0"/>
              </a:rPr>
              <a:t>BACKGROUND</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lnSpcReduction="10000"/>
          </a:bodyPr>
          <a:lstStyle/>
          <a:p>
            <a:r>
              <a:rPr lang="en-US" dirty="0" smtClean="0">
                <a:latin typeface="Times New Roman" panose="02020603050405020304" pitchFamily="18" charset="0"/>
                <a:cs typeface="Times New Roman" panose="02020603050405020304" pitchFamily="18" charset="0"/>
              </a:rPr>
              <a:t>It all started with the Anglophone crises in October 2016</a:t>
            </a:r>
          </a:p>
          <a:p>
            <a:r>
              <a:rPr lang="en-US" dirty="0" smtClean="0">
                <a:latin typeface="Times New Roman" panose="02020603050405020304" pitchFamily="18" charset="0"/>
                <a:cs typeface="Times New Roman" panose="02020603050405020304" pitchFamily="18" charset="0"/>
              </a:rPr>
              <a:t>In November 2017  the crisis escalated creating serious tension and fighting between government forces and the separatist fighters.</a:t>
            </a:r>
          </a:p>
          <a:p>
            <a:r>
              <a:rPr lang="en-US" dirty="0" smtClean="0">
                <a:latin typeface="Times New Roman" panose="02020603050405020304" pitchFamily="18" charset="0"/>
                <a:cs typeface="Times New Roman" panose="02020603050405020304" pitchFamily="18" charset="0"/>
              </a:rPr>
              <a:t>This will lead to a major security issue, with a lot of killings and burning down of schools thus leaving children without going to school.</a:t>
            </a:r>
          </a:p>
          <a:p>
            <a:r>
              <a:rPr lang="en-US" dirty="0" smtClean="0">
                <a:latin typeface="Times New Roman" panose="02020603050405020304" pitchFamily="18" charset="0"/>
                <a:cs typeface="Times New Roman" panose="02020603050405020304" pitchFamily="18" charset="0"/>
              </a:rPr>
              <a:t>The Anglophone crises have led to internal displacement, with children being the most affected as they have no access to education(school) in the relocated areas due to lack of finances and some have given up.</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69885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PROJECT SUMMARY</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en-US" dirty="0">
                <a:latin typeface="Times New Roman" panose="02020603050405020304" pitchFamily="18" charset="0"/>
                <a:cs typeface="Times New Roman" panose="02020603050405020304" pitchFamily="18" charset="0"/>
              </a:rPr>
              <a:t>To mitigate the past and current effects of the Anglophone crisis on Children's education, our project </a:t>
            </a:r>
            <a:r>
              <a:rPr lang="en-US" dirty="0" smtClean="0">
                <a:latin typeface="Times New Roman" panose="02020603050405020304" pitchFamily="18" charset="0"/>
                <a:cs typeface="Times New Roman" panose="02020603050405020304" pitchFamily="18" charset="0"/>
              </a:rPr>
              <a:t>seeks to </a:t>
            </a:r>
            <a:r>
              <a:rPr lang="en-US" dirty="0">
                <a:latin typeface="Times New Roman" panose="02020603050405020304" pitchFamily="18" charset="0"/>
                <a:cs typeface="Times New Roman" panose="02020603050405020304" pitchFamily="18" charset="0"/>
              </a:rPr>
              <a:t>help a plethora of students who still have the zeal to continue schooling despite the </a:t>
            </a:r>
            <a:r>
              <a:rPr lang="en-US" dirty="0" smtClean="0">
                <a:latin typeface="Times New Roman" panose="02020603050405020304" pitchFamily="18" charset="0"/>
                <a:cs typeface="Times New Roman" panose="02020603050405020304" pitchFamily="18" charset="0"/>
              </a:rPr>
              <a:t>situation.</a:t>
            </a:r>
          </a:p>
          <a:p>
            <a:r>
              <a:rPr lang="en-US" dirty="0">
                <a:latin typeface="Times New Roman" panose="02020603050405020304" pitchFamily="18" charset="0"/>
                <a:cs typeface="Times New Roman" panose="02020603050405020304" pitchFamily="18" charset="0"/>
              </a:rPr>
              <a:t>W</a:t>
            </a:r>
            <a:r>
              <a:rPr lang="en-US" dirty="0" smtClean="0">
                <a:latin typeface="Times New Roman" panose="02020603050405020304" pitchFamily="18" charset="0"/>
                <a:cs typeface="Times New Roman" panose="02020603050405020304" pitchFamily="18" charset="0"/>
              </a:rPr>
              <a:t>e </a:t>
            </a:r>
            <a:r>
              <a:rPr lang="en-US" dirty="0">
                <a:latin typeface="Times New Roman" panose="02020603050405020304" pitchFamily="18" charset="0"/>
                <a:cs typeface="Times New Roman" panose="02020603050405020304" pitchFamily="18" charset="0"/>
              </a:rPr>
              <a:t>are targeting young people between the ages of 10 to 20 years whose access to education in NW and SW regions has been hampered due to the </a:t>
            </a:r>
            <a:r>
              <a:rPr lang="en-US" dirty="0" smtClean="0">
                <a:latin typeface="Times New Roman" panose="02020603050405020304" pitchFamily="18" charset="0"/>
                <a:cs typeface="Times New Roman" panose="02020603050405020304" pitchFamily="18" charset="0"/>
              </a:rPr>
              <a:t>crisis.</a:t>
            </a:r>
          </a:p>
          <a:p>
            <a:r>
              <a:rPr lang="en-US" dirty="0">
                <a:latin typeface="Times New Roman" panose="02020603050405020304" pitchFamily="18" charset="0"/>
                <a:cs typeface="Times New Roman" panose="02020603050405020304" pitchFamily="18" charset="0"/>
              </a:rPr>
              <a:t>The Back to </a:t>
            </a:r>
            <a:r>
              <a:rPr lang="en-US" dirty="0" smtClean="0">
                <a:latin typeface="Times New Roman" panose="02020603050405020304" pitchFamily="18" charset="0"/>
                <a:cs typeface="Times New Roman" panose="02020603050405020304" pitchFamily="18" charset="0"/>
              </a:rPr>
              <a:t>School </a:t>
            </a:r>
            <a:r>
              <a:rPr lang="en-US" dirty="0">
                <a:latin typeface="Times New Roman" panose="02020603050405020304" pitchFamily="18" charset="0"/>
                <a:cs typeface="Times New Roman" panose="02020603050405020304" pitchFamily="18" charset="0"/>
              </a:rPr>
              <a:t>project targets former students who have lost their parent(s), guardian(s), or sponsor(s) as a result of the crises. Also, we intend to sponsor young people who are internally displaced and still desire to return to school</a:t>
            </a:r>
          </a:p>
        </p:txBody>
      </p:sp>
    </p:spTree>
    <p:extLst>
      <p:ext uri="{BB962C8B-B14F-4D97-AF65-F5344CB8AC3E}">
        <p14:creationId xmlns:p14="http://schemas.microsoft.com/office/powerpoint/2010/main" val="373212963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PROJECT GOAL</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This Project entails the continuous sponsorship, follow-up, and mentorship </a:t>
            </a:r>
            <a:r>
              <a:rPr lang="en-US" dirty="0" smtClean="0">
                <a:latin typeface="Times New Roman" panose="02020603050405020304" pitchFamily="18" charset="0"/>
                <a:cs typeface="Times New Roman" panose="02020603050405020304" pitchFamily="18" charset="0"/>
              </a:rPr>
              <a:t>of about 10 -30 </a:t>
            </a:r>
            <a:r>
              <a:rPr lang="en-US" dirty="0">
                <a:latin typeface="Times New Roman" panose="02020603050405020304" pitchFamily="18" charset="0"/>
                <a:cs typeface="Times New Roman" panose="02020603050405020304" pitchFamily="18" charset="0"/>
              </a:rPr>
              <a:t>promising secondary school </a:t>
            </a:r>
            <a:r>
              <a:rPr lang="en-US" dirty="0" smtClean="0">
                <a:latin typeface="Times New Roman" panose="02020603050405020304" pitchFamily="18" charset="0"/>
                <a:cs typeface="Times New Roman" panose="02020603050405020304" pitchFamily="18" charset="0"/>
              </a:rPr>
              <a:t>dropouts or </a:t>
            </a:r>
            <a:r>
              <a:rPr lang="en-US"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nternally </a:t>
            </a:r>
            <a:r>
              <a:rPr lang="en-US" dirty="0">
                <a:latin typeface="Times New Roman" panose="02020603050405020304" pitchFamily="18" charset="0"/>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isplaced children as a result of the Anglophone crises.</a:t>
            </a:r>
          </a:p>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his </a:t>
            </a:r>
            <a:r>
              <a:rPr lang="en-US" dirty="0">
                <a:latin typeface="Times New Roman" panose="02020603050405020304" pitchFamily="18" charset="0"/>
                <a:cs typeface="Times New Roman" panose="02020603050405020304" pitchFamily="18" charset="0"/>
              </a:rPr>
              <a:t>project will reduce the prospect of increased criminal actions, child marriage, and early and unwanted pregnancies among young school </a:t>
            </a:r>
            <a:r>
              <a:rPr lang="en-US" dirty="0" smtClean="0">
                <a:latin typeface="Times New Roman" panose="02020603050405020304" pitchFamily="18" charset="0"/>
                <a:cs typeface="Times New Roman" panose="02020603050405020304" pitchFamily="18" charset="0"/>
              </a:rPr>
              <a:t>dropouts or IDPs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our target community.</a:t>
            </a:r>
          </a:p>
          <a:p>
            <a:r>
              <a:rPr lang="en-US" dirty="0">
                <a:latin typeface="Times New Roman" panose="02020603050405020304" pitchFamily="18" charset="0"/>
                <a:cs typeface="Times New Roman" panose="02020603050405020304" pitchFamily="18" charset="0"/>
              </a:rPr>
              <a:t>The sustainability of this initiative will ensure the development of young leaders who will actively contribute to the development of Cameroon in the years ahead and become drivers of peace and lovers of education.</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47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PROJECT SIGNIFICANCE</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We are also concerned about the fact that Education in these regions has depreciated, and its value is not as solid as before. And even though many educational structures are trying to recuperate and restore their impact, attention needs to be directed to helping these youths take ownership of their learning journey. Our project model is </a:t>
            </a:r>
            <a:r>
              <a:rPr lang="en-US" sz="1800" dirty="0" smtClean="0">
                <a:latin typeface="Times New Roman" panose="02020603050405020304" pitchFamily="18" charset="0"/>
                <a:cs typeface="Times New Roman" panose="02020603050405020304" pitchFamily="18" charset="0"/>
              </a:rPr>
              <a:t>centered </a:t>
            </a:r>
            <a:r>
              <a:rPr lang="en-US" sz="1800" dirty="0">
                <a:latin typeface="Times New Roman" panose="02020603050405020304" pitchFamily="18" charset="0"/>
                <a:cs typeface="Times New Roman" panose="02020603050405020304" pitchFamily="18" charset="0"/>
              </a:rPr>
              <a:t>on self-directed learning through the help of mentorship. We believe this is an ideal approach to raising peacebuilders and ethical leaders amid the political crisis, and the </a:t>
            </a:r>
            <a:r>
              <a:rPr lang="en-US" sz="1800" dirty="0" smtClean="0">
                <a:latin typeface="Times New Roman" panose="02020603050405020304" pitchFamily="18" charset="0"/>
                <a:cs typeface="Times New Roman" panose="02020603050405020304" pitchFamily="18" charset="0"/>
              </a:rPr>
              <a:t>youths </a:t>
            </a:r>
            <a:r>
              <a:rPr lang="en-US" sz="1800" dirty="0">
                <a:latin typeface="Times New Roman" panose="02020603050405020304" pitchFamily="18" charset="0"/>
                <a:cs typeface="Times New Roman" panose="02020603050405020304" pitchFamily="18" charset="0"/>
              </a:rPr>
              <a:t>remain at the forefront of this initiative. We are particularly interested in the youth and children because they are young, vibrant, and innovative with a better ability to be agile. </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To that effect, this project holds the utmost importance, not just for </a:t>
            </a:r>
            <a:r>
              <a:rPr lang="en-US" sz="1800" dirty="0" smtClean="0">
                <a:latin typeface="Times New Roman" panose="02020603050405020304" pitchFamily="18" charset="0"/>
                <a:cs typeface="Times New Roman" panose="02020603050405020304" pitchFamily="18" charset="0"/>
              </a:rPr>
              <a:t>these children but </a:t>
            </a:r>
            <a:r>
              <a:rPr lang="en-US" sz="1800" dirty="0">
                <a:latin typeface="Times New Roman" panose="02020603050405020304" pitchFamily="18" charset="0"/>
                <a:cs typeface="Times New Roman" panose="02020603050405020304" pitchFamily="18" charset="0"/>
              </a:rPr>
              <a:t>their communities and country.</a:t>
            </a:r>
          </a:p>
          <a:p>
            <a:pPr marL="0" indent="0">
              <a:buNone/>
            </a:pP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24275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INNOVATION /IMPACT OF THE PROJECT</a:t>
            </a:r>
            <a:endParaRPr lang="en-US" sz="2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r>
              <a:rPr lang="en-US" sz="1800" dirty="0">
                <a:latin typeface="Times New Roman" panose="02020603050405020304" pitchFamily="18" charset="0"/>
                <a:cs typeface="Times New Roman" panose="02020603050405020304" pitchFamily="18" charset="0"/>
              </a:rPr>
              <a:t>S</a:t>
            </a:r>
            <a:r>
              <a:rPr lang="en-US" sz="1800" dirty="0" smtClean="0">
                <a:latin typeface="Times New Roman" panose="02020603050405020304" pitchFamily="18" charset="0"/>
                <a:cs typeface="Times New Roman" panose="02020603050405020304" pitchFamily="18" charset="0"/>
              </a:rPr>
              <a:t>elf-directed learning: founded </a:t>
            </a:r>
            <a:r>
              <a:rPr lang="en-US" sz="1800" dirty="0">
                <a:latin typeface="Times New Roman" panose="02020603050405020304" pitchFamily="18" charset="0"/>
                <a:cs typeface="Times New Roman" panose="02020603050405020304" pitchFamily="18" charset="0"/>
              </a:rPr>
              <a:t>upon assistance through one-on-one mentorship. </a:t>
            </a:r>
            <a:r>
              <a:rPr lang="en-US" sz="1800" dirty="0" smtClean="0">
                <a:latin typeface="Times New Roman" panose="02020603050405020304" pitchFamily="18" charset="0"/>
                <a:cs typeface="Times New Roman" panose="02020603050405020304" pitchFamily="18" charset="0"/>
              </a:rPr>
              <a:t>We believe that these children need more than just going back to school.</a:t>
            </a:r>
          </a:p>
          <a:p>
            <a:r>
              <a:rPr lang="en-US" sz="1800" dirty="0">
                <a:latin typeface="Times New Roman" panose="02020603050405020304" pitchFamily="18" charset="0"/>
                <a:cs typeface="Times New Roman" panose="02020603050405020304" pitchFamily="18" charset="0"/>
              </a:rPr>
              <a:t>O</a:t>
            </a:r>
            <a:r>
              <a:rPr lang="en-US" sz="1800" dirty="0" smtClean="0">
                <a:latin typeface="Times New Roman" panose="02020603050405020304" pitchFamily="18" charset="0"/>
                <a:cs typeface="Times New Roman" panose="02020603050405020304" pitchFamily="18" charset="0"/>
              </a:rPr>
              <a:t>rganize </a:t>
            </a:r>
            <a:r>
              <a:rPr lang="en-US" sz="1800" dirty="0">
                <a:latin typeface="Times New Roman" panose="02020603050405020304" pitchFamily="18" charset="0"/>
                <a:cs typeface="Times New Roman" panose="02020603050405020304" pitchFamily="18" charset="0"/>
              </a:rPr>
              <a:t>seminars and conferences </a:t>
            </a:r>
            <a:r>
              <a:rPr lang="en-US" sz="1800" dirty="0" smtClean="0">
                <a:latin typeface="Times New Roman" panose="02020603050405020304" pitchFamily="18" charset="0"/>
                <a:cs typeface="Times New Roman" panose="02020603050405020304" pitchFamily="18" charset="0"/>
              </a:rPr>
              <a:t>centered </a:t>
            </a:r>
            <a:r>
              <a:rPr lang="en-US" sz="1800" dirty="0">
                <a:latin typeface="Times New Roman" panose="02020603050405020304" pitchFamily="18" charset="0"/>
                <a:cs typeface="Times New Roman" panose="02020603050405020304" pitchFamily="18" charset="0"/>
              </a:rPr>
              <a:t>on peacebuilding and mental health to build our beneficiaries and help them cope with the stress of the conflict</a:t>
            </a:r>
            <a:r>
              <a:rPr lang="en-US" sz="1800" dirty="0" smtClean="0">
                <a:latin typeface="Times New Roman" panose="02020603050405020304" pitchFamily="18" charset="0"/>
                <a:cs typeface="Times New Roman" panose="02020603050405020304" pitchFamily="18" charset="0"/>
              </a:rPr>
              <a:t>.</a:t>
            </a:r>
          </a:p>
          <a:p>
            <a:r>
              <a:rPr lang="en-US" sz="1800" dirty="0">
                <a:latin typeface="Times New Roman" panose="02020603050405020304" pitchFamily="18" charset="0"/>
                <a:cs typeface="Times New Roman" panose="02020603050405020304" pitchFamily="18" charset="0"/>
              </a:rPr>
              <a:t>We are also partnering with youth empowerment organizations like the Youth Inspiration and Open Dreams foundation to help provide mentors to the youths we sponsor.  These students will be introduced to better opportunities within these partner organizations after completing high school. Furthermore, they will provide opportunities for capacity building, self-development, civil society engagements, and better educational opportunities.</a:t>
            </a:r>
          </a:p>
        </p:txBody>
      </p:sp>
    </p:spTree>
    <p:extLst>
      <p:ext uri="{BB962C8B-B14F-4D97-AF65-F5344CB8AC3E}">
        <p14:creationId xmlns:p14="http://schemas.microsoft.com/office/powerpoint/2010/main" val="2856585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INNOVATION /IMPACT OF THE PROJECT</a:t>
            </a:r>
          </a:p>
        </p:txBody>
      </p:sp>
      <p:sp>
        <p:nvSpPr>
          <p:cNvPr id="3" name="Content Placeholder 2"/>
          <p:cNvSpPr>
            <a:spLocks noGrp="1"/>
          </p:cNvSpPr>
          <p:nvPr>
            <p:ph idx="1"/>
          </p:nvPr>
        </p:nvSpPr>
        <p:spPr>
          <a:xfrm>
            <a:off x="1295401" y="2556931"/>
            <a:ext cx="9808028" cy="3491171"/>
          </a:xfrm>
        </p:spPr>
        <p:txBody>
          <a:bodyPr>
            <a:noAutofit/>
          </a:bodyPr>
          <a:lstStyle/>
          <a:p>
            <a:r>
              <a:rPr lang="en-US" sz="1800" dirty="0">
                <a:latin typeface="Times New Roman" panose="02020603050405020304" pitchFamily="18" charset="0"/>
                <a:cs typeface="Times New Roman" panose="02020603050405020304" pitchFamily="18" charset="0"/>
              </a:rPr>
              <a:t>This project is concerned with transforming the mindset of these children and helping them take ownership of their learning journey through intensive mentorship, </a:t>
            </a:r>
            <a:r>
              <a:rPr lang="en-US" sz="1800" dirty="0" smtClean="0">
                <a:latin typeface="Times New Roman" panose="02020603050405020304" pitchFamily="18" charset="0"/>
                <a:cs typeface="Times New Roman" panose="02020603050405020304" pitchFamily="18" charset="0"/>
              </a:rPr>
              <a:t>and follow-ups.</a:t>
            </a:r>
            <a:r>
              <a:rPr lang="en-US" sz="1800" dirty="0">
                <a:latin typeface="Times New Roman" panose="02020603050405020304" pitchFamily="18" charset="0"/>
                <a:cs typeface="Times New Roman" panose="02020603050405020304" pitchFamily="18" charset="0"/>
              </a:rPr>
              <a:t> </a:t>
            </a:r>
          </a:p>
          <a:p>
            <a:r>
              <a:rPr lang="en-US" sz="1800" dirty="0">
                <a:latin typeface="Times New Roman" panose="02020603050405020304" pitchFamily="18" charset="0"/>
                <a:cs typeface="Times New Roman" panose="02020603050405020304" pitchFamily="18" charset="0"/>
              </a:rPr>
              <a:t>This project will not only reduce the number of students who cannot access education, but it will also reduce the rate of criminal actions, frustration, and trauma as these students will be saved from </a:t>
            </a:r>
            <a:r>
              <a:rPr lang="en-US" sz="1800" dirty="0" smtClean="0">
                <a:latin typeface="Times New Roman" panose="02020603050405020304" pitchFamily="18" charset="0"/>
                <a:cs typeface="Times New Roman" panose="02020603050405020304" pitchFamily="18" charset="0"/>
              </a:rPr>
              <a:t>idleness and </a:t>
            </a:r>
            <a:r>
              <a:rPr lang="en-US" sz="1800" dirty="0">
                <a:latin typeface="Times New Roman" panose="02020603050405020304" pitchFamily="18" charset="0"/>
                <a:cs typeface="Times New Roman" panose="02020603050405020304" pitchFamily="18" charset="0"/>
              </a:rPr>
              <a:t>get busy with school</a:t>
            </a:r>
            <a:r>
              <a:rPr lang="en-US" sz="1800" dirty="0" smtClean="0">
                <a:latin typeface="Times New Roman" panose="02020603050405020304" pitchFamily="18" charset="0"/>
                <a:cs typeface="Times New Roman" panose="02020603050405020304" pitchFamily="18" charset="0"/>
              </a:rPr>
              <a:t>.</a:t>
            </a:r>
          </a:p>
          <a:p>
            <a:r>
              <a:rPr lang="en-US" sz="1800" dirty="0">
                <a:latin typeface="Times New Roman" panose="02020603050405020304" pitchFamily="18" charset="0"/>
                <a:cs typeface="Times New Roman" panose="02020603050405020304" pitchFamily="18" charset="0"/>
              </a:rPr>
              <a:t> It has also been proven that many who are left to stay at home in these regions face a higher risk of being recruited by arm groups, child marriage, unwanted pregnancies, and other forms of exploitation and abuse.  </a:t>
            </a:r>
            <a:r>
              <a:rPr lang="en-US" sz="1800" dirty="0" smtClean="0">
                <a:latin typeface="Times New Roman" panose="02020603050405020304" pitchFamily="18" charset="0"/>
                <a:cs typeface="Times New Roman" panose="02020603050405020304" pitchFamily="18" charset="0"/>
              </a:rPr>
              <a:t>Therefore, the back-to-school </a:t>
            </a:r>
            <a:r>
              <a:rPr lang="en-US" sz="1800" dirty="0">
                <a:latin typeface="Times New Roman" panose="02020603050405020304" pitchFamily="18" charset="0"/>
                <a:cs typeface="Times New Roman" panose="02020603050405020304" pitchFamily="18" charset="0"/>
              </a:rPr>
              <a:t>project will go a long way to mitigate these </a:t>
            </a:r>
            <a:r>
              <a:rPr lang="en-US" sz="1800" dirty="0" smtClean="0">
                <a:latin typeface="Times New Roman" panose="02020603050405020304" pitchFamily="18" charset="0"/>
                <a:cs typeface="Times New Roman" panose="02020603050405020304" pitchFamily="18" charset="0"/>
              </a:rPr>
              <a:t>effects.</a:t>
            </a:r>
          </a:p>
          <a:p>
            <a:r>
              <a:rPr lang="en-US" sz="1800" dirty="0">
                <a:latin typeface="Times New Roman" panose="02020603050405020304" pitchFamily="18" charset="0"/>
                <a:cs typeface="Times New Roman" panose="02020603050405020304" pitchFamily="18" charset="0"/>
              </a:rPr>
              <a:t>O</a:t>
            </a:r>
            <a:r>
              <a:rPr lang="en-US" sz="1800" dirty="0" smtClean="0">
                <a:latin typeface="Times New Roman" panose="02020603050405020304" pitchFamily="18" charset="0"/>
                <a:cs typeface="Times New Roman" panose="02020603050405020304" pitchFamily="18" charset="0"/>
              </a:rPr>
              <a:t>ur </a:t>
            </a:r>
            <a:r>
              <a:rPr lang="en-US" sz="1800" dirty="0">
                <a:latin typeface="Times New Roman" panose="02020603050405020304" pitchFamily="18" charset="0"/>
                <a:cs typeface="Times New Roman" panose="02020603050405020304" pitchFamily="18" charset="0"/>
              </a:rPr>
              <a:t>ultimate </a:t>
            </a:r>
            <a:r>
              <a:rPr lang="en-US" sz="1800" dirty="0" smtClean="0">
                <a:latin typeface="Times New Roman" panose="02020603050405020304" pitchFamily="18" charset="0"/>
                <a:cs typeface="Times New Roman" panose="02020603050405020304" pitchFamily="18" charset="0"/>
              </a:rPr>
              <a:t>goal is to give </a:t>
            </a:r>
            <a:r>
              <a:rPr lang="en-US" sz="1800" dirty="0">
                <a:latin typeface="Times New Roman" panose="02020603050405020304" pitchFamily="18" charset="0"/>
                <a:cs typeface="Times New Roman" panose="02020603050405020304" pitchFamily="18" charset="0"/>
              </a:rPr>
              <a:t>hope to those children who do not seem to have a bright intellectual future.</a:t>
            </a:r>
          </a:p>
          <a:p>
            <a:pPr marL="0" indent="0">
              <a:buNone/>
            </a:pP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887646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4" y="731520"/>
            <a:ext cx="9601196" cy="1045031"/>
          </a:xfrm>
        </p:spPr>
        <p:txBody>
          <a:bodyPr>
            <a:normAutofit/>
          </a:bodyPr>
          <a:lstStyle/>
          <a:p>
            <a:r>
              <a:rPr lang="en-US" sz="2400" b="1" dirty="0" smtClean="0">
                <a:latin typeface="Times New Roman" panose="02020603050405020304" pitchFamily="18" charset="0"/>
                <a:cs typeface="Times New Roman" panose="02020603050405020304" pitchFamily="18" charset="0"/>
              </a:rPr>
              <a:t> ACTIVITIES</a:t>
            </a:r>
            <a:endParaRPr lang="en-US" sz="24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4284365"/>
              </p:ext>
            </p:extLst>
          </p:nvPr>
        </p:nvGraphicFramePr>
        <p:xfrm>
          <a:off x="901337" y="2050870"/>
          <a:ext cx="10580914" cy="4114800"/>
        </p:xfrm>
        <a:graphic>
          <a:graphicData uri="http://schemas.openxmlformats.org/drawingml/2006/table">
            <a:tbl>
              <a:tblPr firstRow="1" bandRow="1">
                <a:tableStyleId>{5C22544A-7EE6-4342-B048-85BDC9FD1C3A}</a:tableStyleId>
              </a:tblPr>
              <a:tblGrid>
                <a:gridCol w="4930515">
                  <a:extLst>
                    <a:ext uri="{9D8B030D-6E8A-4147-A177-3AD203B41FA5}">
                      <a16:colId xmlns:a16="http://schemas.microsoft.com/office/drawing/2014/main" val="3863342714"/>
                    </a:ext>
                  </a:extLst>
                </a:gridCol>
                <a:gridCol w="5650399">
                  <a:extLst>
                    <a:ext uri="{9D8B030D-6E8A-4147-A177-3AD203B41FA5}">
                      <a16:colId xmlns:a16="http://schemas.microsoft.com/office/drawing/2014/main" val="814531690"/>
                    </a:ext>
                  </a:extLst>
                </a:gridCol>
              </a:tblGrid>
              <a:tr h="658310">
                <a:tc>
                  <a:txBody>
                    <a:bodyPr/>
                    <a:lstStyle/>
                    <a:p>
                      <a:r>
                        <a:rPr lang="en-US" dirty="0" smtClean="0"/>
                        <a:t>MILESTONES</a:t>
                      </a:r>
                    </a:p>
                    <a:p>
                      <a:endParaRPr lang="en-US" dirty="0"/>
                    </a:p>
                  </a:txBody>
                  <a:tcPr/>
                </a:tc>
                <a:tc>
                  <a:txBody>
                    <a:bodyPr/>
                    <a:lstStyle/>
                    <a:p>
                      <a:r>
                        <a:rPr lang="en-US" sz="1800" b="1" dirty="0" smtClean="0">
                          <a:latin typeface="Times New Roman" panose="02020603050405020304" pitchFamily="18" charset="0"/>
                          <a:cs typeface="Times New Roman" panose="02020603050405020304" pitchFamily="18" charset="0"/>
                        </a:rPr>
                        <a:t>MAIN ACTIVITIES</a:t>
                      </a:r>
                      <a:endParaRPr lang="en-US" dirty="0"/>
                    </a:p>
                  </a:txBody>
                  <a:tcPr/>
                </a:tc>
                <a:extLst>
                  <a:ext uri="{0D108BD9-81ED-4DB2-BD59-A6C34878D82A}">
                    <a16:rowId xmlns:a16="http://schemas.microsoft.com/office/drawing/2014/main" val="2311841752"/>
                  </a:ext>
                </a:extLst>
              </a:tr>
              <a:tr h="1194522">
                <a:tc>
                  <a:txBody>
                    <a:bodyPr/>
                    <a:lstStyle/>
                    <a:p>
                      <a:r>
                        <a:rPr lang="en-US" sz="2000" dirty="0" smtClean="0">
                          <a:latin typeface="Times New Roman" panose="02020603050405020304" pitchFamily="18" charset="0"/>
                          <a:cs typeface="Times New Roman" panose="02020603050405020304" pitchFamily="18" charset="0"/>
                        </a:rPr>
                        <a:t>Raise</a:t>
                      </a:r>
                      <a:r>
                        <a:rPr lang="en-US" sz="2000" baseline="0" dirty="0" smtClean="0">
                          <a:latin typeface="Times New Roman" panose="02020603050405020304" pitchFamily="18" charset="0"/>
                          <a:cs typeface="Times New Roman" panose="02020603050405020304" pitchFamily="18" charset="0"/>
                        </a:rPr>
                        <a:t> fund</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Apply for grants</a:t>
                      </a: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Create a </a:t>
                      </a:r>
                      <a:r>
                        <a:rPr lang="en-US" sz="1400" b="0" i="0" u="none" strike="noStrike" dirty="0" err="1">
                          <a:solidFill>
                            <a:srgbClr val="000000"/>
                          </a:solidFill>
                          <a:effectLst/>
                          <a:latin typeface="Times New Roman" panose="02020603050405020304" pitchFamily="18" charset="0"/>
                        </a:rPr>
                        <a:t>Gofundme</a:t>
                      </a:r>
                      <a:r>
                        <a:rPr lang="en-US" sz="1400" b="0" i="0" u="none" strike="noStrike" dirty="0">
                          <a:solidFill>
                            <a:srgbClr val="000000"/>
                          </a:solidFill>
                          <a:effectLst/>
                          <a:latin typeface="Times New Roman" panose="02020603050405020304" pitchFamily="18" charset="0"/>
                        </a:rPr>
                        <a:t> page</a:t>
                      </a: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Design and launch a social media campaign for the </a:t>
                      </a:r>
                      <a:r>
                        <a:rPr lang="en-US" sz="1400" b="0" i="0" u="none" strike="noStrike" dirty="0" smtClean="0">
                          <a:solidFill>
                            <a:srgbClr val="000000"/>
                          </a:solidFill>
                          <a:effectLst/>
                          <a:latin typeface="Times New Roman" panose="02020603050405020304" pitchFamily="18" charset="0"/>
                        </a:rPr>
                        <a:t>project.</a:t>
                      </a:r>
                      <a:endParaRPr lang="en-US" sz="1400" b="0" i="0" u="none" strike="noStrike" dirty="0">
                        <a:solidFill>
                          <a:srgbClr val="000000"/>
                        </a:solidFill>
                        <a:effectLst/>
                        <a:latin typeface="Times New Roman" panose="02020603050405020304" pitchFamily="18" charset="0"/>
                      </a:endParaRP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Develop an in-person fundraising strategy (Flyer and envelop distribution)</a:t>
                      </a:r>
                    </a:p>
                  </a:txBody>
                  <a:tcPr marL="63500" marR="63500" marT="63500" marB="63500"/>
                </a:tc>
                <a:extLst>
                  <a:ext uri="{0D108BD9-81ED-4DB2-BD59-A6C34878D82A}">
                    <a16:rowId xmlns:a16="http://schemas.microsoft.com/office/drawing/2014/main" val="3014434217"/>
                  </a:ext>
                </a:extLst>
              </a:tr>
              <a:tr h="2261968">
                <a:tc>
                  <a:txBody>
                    <a:bodyPr/>
                    <a:lstStyle/>
                    <a:p>
                      <a:pPr algn="just" rtl="0" fontAlgn="t">
                        <a:spcBef>
                          <a:spcPts val="0"/>
                        </a:spcBef>
                        <a:spcAft>
                          <a:spcPts val="0"/>
                        </a:spcAft>
                      </a:pPr>
                      <a:r>
                        <a:rPr lang="en-US" sz="2000" b="0" i="0" u="none" strike="noStrike" dirty="0">
                          <a:solidFill>
                            <a:srgbClr val="000000"/>
                          </a:solidFill>
                          <a:effectLst/>
                          <a:latin typeface="Times New Roman" panose="02020603050405020304" pitchFamily="18" charset="0"/>
                        </a:rPr>
                        <a:t>Fetch and assemble </a:t>
                      </a:r>
                      <a:r>
                        <a:rPr lang="en-US" sz="2000" b="0" i="0" u="none" strike="noStrike" dirty="0" smtClean="0">
                          <a:solidFill>
                            <a:srgbClr val="000000"/>
                          </a:solidFill>
                          <a:effectLst/>
                          <a:latin typeface="Times New Roman" panose="02020603050405020304" pitchFamily="18" charset="0"/>
                        </a:rPr>
                        <a:t>recipients</a:t>
                      </a:r>
                      <a:r>
                        <a:rPr lang="en-US" sz="1400" b="0" i="0" u="none" strike="noStrike" dirty="0">
                          <a:solidFill>
                            <a:srgbClr val="000000"/>
                          </a:solidFill>
                          <a:effectLst/>
                          <a:latin typeface="Times New Roman" panose="02020603050405020304" pitchFamily="18" charset="0"/>
                        </a:rPr>
                        <a:t> </a:t>
                      </a:r>
                      <a:endParaRPr lang="en-US" sz="1400" dirty="0">
                        <a:effectLst/>
                      </a:endParaRPr>
                    </a:p>
                  </a:txBody>
                  <a:tcPr marL="63500" marR="63500" marT="63500" marB="63500"/>
                </a:tc>
                <a:tc>
                  <a:txBody>
                    <a:bodyPr/>
                    <a:lstStyle/>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Screen out poor performing candidates from the last batch (based on contract terms</a:t>
                      </a:r>
                      <a:r>
                        <a:rPr lang="en-US" sz="1400" b="0" i="0" u="none" strike="noStrike" dirty="0" smtClean="0">
                          <a:solidFill>
                            <a:srgbClr val="000000"/>
                          </a:solidFill>
                          <a:effectLst/>
                          <a:latin typeface="Times New Roman" panose="02020603050405020304" pitchFamily="18" charset="0"/>
                        </a:rPr>
                        <a:t>)..</a:t>
                      </a:r>
                      <a:endParaRPr lang="en-US" sz="1400" b="0" i="0" u="none" strike="noStrike" dirty="0">
                        <a:solidFill>
                          <a:srgbClr val="000000"/>
                        </a:solidFill>
                        <a:effectLst/>
                        <a:latin typeface="Times New Roman" panose="02020603050405020304" pitchFamily="18" charset="0"/>
                      </a:endParaRP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Team travels to the North West Region to fetch more candidates.</a:t>
                      </a: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Research: Meet with families and analyze living conditions and stories. </a:t>
                      </a: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Make final choices based on governing criteria and Inform families of selected recipients.</a:t>
                      </a:r>
                    </a:p>
                    <a:p>
                      <a:pPr algn="just"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rPr>
                        <a:t>Collect and document all necessary details and information concerning the recipient (e.g. birth certificate  Contacts and addresses)</a:t>
                      </a:r>
                    </a:p>
                  </a:txBody>
                  <a:tcPr marL="63500" marR="63500" marT="63500" marB="63500"/>
                </a:tc>
                <a:extLst>
                  <a:ext uri="{0D108BD9-81ED-4DB2-BD59-A6C34878D82A}">
                    <a16:rowId xmlns:a16="http://schemas.microsoft.com/office/drawing/2014/main" val="2099399040"/>
                  </a:ext>
                </a:extLst>
              </a:tr>
            </a:tbl>
          </a:graphicData>
        </a:graphic>
      </p:graphicFrame>
    </p:spTree>
    <p:extLst>
      <p:ext uri="{BB962C8B-B14F-4D97-AF65-F5344CB8AC3E}">
        <p14:creationId xmlns:p14="http://schemas.microsoft.com/office/powerpoint/2010/main" val="3408123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ACTIVITIES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2821513"/>
              </p:ext>
            </p:extLst>
          </p:nvPr>
        </p:nvGraphicFramePr>
        <p:xfrm>
          <a:off x="1136467" y="2285999"/>
          <a:ext cx="10267408" cy="3887966"/>
        </p:xfrm>
        <a:graphic>
          <a:graphicData uri="http://schemas.openxmlformats.org/drawingml/2006/table">
            <a:tbl>
              <a:tblPr firstRow="1" bandRow="1">
                <a:tableStyleId>{5C22544A-7EE6-4342-B048-85BDC9FD1C3A}</a:tableStyleId>
              </a:tblPr>
              <a:tblGrid>
                <a:gridCol w="5133704">
                  <a:extLst>
                    <a:ext uri="{9D8B030D-6E8A-4147-A177-3AD203B41FA5}">
                      <a16:colId xmlns:a16="http://schemas.microsoft.com/office/drawing/2014/main" val="1189253179"/>
                    </a:ext>
                  </a:extLst>
                </a:gridCol>
                <a:gridCol w="5133704">
                  <a:extLst>
                    <a:ext uri="{9D8B030D-6E8A-4147-A177-3AD203B41FA5}">
                      <a16:colId xmlns:a16="http://schemas.microsoft.com/office/drawing/2014/main" val="1151113239"/>
                    </a:ext>
                  </a:extLst>
                </a:gridCol>
              </a:tblGrid>
              <a:tr h="80822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MILESTONE</a:t>
                      </a:r>
                    </a:p>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latin typeface="Times New Roman" panose="02020603050405020304" pitchFamily="18" charset="0"/>
                          <a:cs typeface="Times New Roman" panose="02020603050405020304" pitchFamily="18" charset="0"/>
                        </a:rPr>
                        <a:t>MAIN ACTIVITIES</a:t>
                      </a:r>
                      <a:endParaRPr lang="en-US" dirty="0" smtClean="0"/>
                    </a:p>
                    <a:p>
                      <a:endParaRPr lang="en-US" dirty="0"/>
                    </a:p>
                  </a:txBody>
                  <a:tcPr/>
                </a:tc>
                <a:extLst>
                  <a:ext uri="{0D108BD9-81ED-4DB2-BD59-A6C34878D82A}">
                    <a16:rowId xmlns:a16="http://schemas.microsoft.com/office/drawing/2014/main" val="2604379942"/>
                  </a:ext>
                </a:extLst>
              </a:tr>
              <a:tr h="1253767">
                <a:tc>
                  <a:txBody>
                    <a:bodyPr/>
                    <a:lstStyle/>
                    <a:p>
                      <a:r>
                        <a:rPr lang="en-US" sz="1800" b="0" i="0" u="none" strike="noStrike" kern="1200" dirty="0" err="1" smtClean="0">
                          <a:solidFill>
                            <a:schemeClr val="dk1"/>
                          </a:solidFill>
                          <a:effectLst/>
                          <a:latin typeface="+mn-lt"/>
                          <a:ea typeface="+mn-ea"/>
                          <a:cs typeface="+mn-cs"/>
                        </a:rPr>
                        <a:t>Rentrée</a:t>
                      </a:r>
                      <a:r>
                        <a:rPr lang="en-US" sz="1800" b="0" i="0" u="none" strike="noStrike" kern="1200" dirty="0" smtClean="0">
                          <a:solidFill>
                            <a:schemeClr val="dk1"/>
                          </a:solidFill>
                          <a:effectLst/>
                          <a:latin typeface="+mn-lt"/>
                          <a:ea typeface="+mn-ea"/>
                          <a:cs typeface="+mn-cs"/>
                        </a:rPr>
                        <a:t> </a:t>
                      </a:r>
                      <a:r>
                        <a:rPr lang="en-US" sz="1800" b="0" i="0" u="none" strike="noStrike" kern="1200" dirty="0" err="1" smtClean="0">
                          <a:solidFill>
                            <a:schemeClr val="dk1"/>
                          </a:solidFill>
                          <a:effectLst/>
                          <a:latin typeface="+mn-lt"/>
                          <a:ea typeface="+mn-ea"/>
                          <a:cs typeface="+mn-cs"/>
                        </a:rPr>
                        <a:t>Scolaire</a:t>
                      </a:r>
                      <a:r>
                        <a:rPr lang="en-US" sz="1800" b="0" i="0" u="none" strike="noStrike" kern="1200" dirty="0" smtClean="0">
                          <a:solidFill>
                            <a:schemeClr val="dk1"/>
                          </a:solidFill>
                          <a:effectLst/>
                          <a:latin typeface="+mn-lt"/>
                          <a:ea typeface="+mn-ea"/>
                          <a:cs typeface="+mn-cs"/>
                        </a:rPr>
                        <a:t> preparations (The best part)</a:t>
                      </a:r>
                      <a:endParaRPr lang="en-US" dirty="0"/>
                    </a:p>
                  </a:txBody>
                  <a:tcPr/>
                </a:tc>
                <a:tc>
                  <a:txBody>
                    <a:bodyPr/>
                    <a:lstStyle/>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Decide school of choice with recipients</a:t>
                      </a:r>
                    </a:p>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Draft list of each recipient’s needs </a:t>
                      </a:r>
                    </a:p>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Finalize budget based on actual research</a:t>
                      </a:r>
                    </a:p>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Purchase items and pay recipients’ school </a:t>
                      </a:r>
                      <a:r>
                        <a:rPr lang="en-US" sz="1600" b="0" i="0" u="none" strike="noStrike" dirty="0" smtClean="0">
                          <a:solidFill>
                            <a:srgbClr val="000000"/>
                          </a:solidFill>
                          <a:effectLst/>
                          <a:latin typeface="Times New Roman" panose="02020603050405020304" pitchFamily="18" charset="0"/>
                        </a:rPr>
                        <a:t>fees</a:t>
                      </a:r>
                      <a:endParaRPr lang="en-US" sz="1600" b="0" i="0" u="none" strike="noStrike" dirty="0">
                        <a:solidFill>
                          <a:srgbClr val="000000"/>
                        </a:solidFill>
                        <a:effectLst/>
                        <a:latin typeface="Times New Roman" panose="02020603050405020304" pitchFamily="18" charset="0"/>
                      </a:endParaRPr>
                    </a:p>
                  </a:txBody>
                  <a:tcPr marL="63500" marR="63500" marT="63500" marB="63500"/>
                </a:tc>
                <a:extLst>
                  <a:ext uri="{0D108BD9-81ED-4DB2-BD59-A6C34878D82A}">
                    <a16:rowId xmlns:a16="http://schemas.microsoft.com/office/drawing/2014/main" val="3140240269"/>
                  </a:ext>
                </a:extLst>
              </a:tr>
              <a:tr h="972840">
                <a:tc>
                  <a:txBody>
                    <a:bodyPr/>
                    <a:lstStyle/>
                    <a:p>
                      <a:endParaRPr lang="en-US" dirty="0"/>
                    </a:p>
                  </a:txBody>
                  <a:tcPr/>
                </a:tc>
                <a:tc>
                  <a:txBody>
                    <a:bodyPr/>
                    <a:lstStyle/>
                    <a:p>
                      <a:pPr algn="just" rtl="0" fontAlgn="base">
                        <a:spcBef>
                          <a:spcPts val="0"/>
                        </a:spcBef>
                        <a:spcAft>
                          <a:spcPts val="0"/>
                        </a:spcAft>
                        <a:buFont typeface="Arial" panose="020B0604020202020204" pitchFamily="34" charset="0"/>
                        <a:buChar char="•"/>
                      </a:pPr>
                      <a:r>
                        <a:rPr lang="en-US" sz="1600" b="0" i="0" u="none" strike="noStrike" dirty="0" smtClean="0">
                          <a:solidFill>
                            <a:srgbClr val="000000"/>
                          </a:solidFill>
                          <a:effectLst/>
                          <a:latin typeface="Times New Roman" panose="02020603050405020304" pitchFamily="18" charset="0"/>
                        </a:rPr>
                        <a:t>Organize a gathering with recipients and guardians</a:t>
                      </a:r>
                    </a:p>
                    <a:p>
                      <a:pPr algn="just" rtl="0" fontAlgn="base">
                        <a:spcBef>
                          <a:spcPts val="0"/>
                        </a:spcBef>
                        <a:spcAft>
                          <a:spcPts val="0"/>
                        </a:spcAft>
                        <a:buFont typeface="Arial" panose="020B0604020202020204" pitchFamily="34" charset="0"/>
                        <a:buChar char="•"/>
                      </a:pPr>
                      <a:r>
                        <a:rPr lang="en-US" sz="1600" b="0" i="0" u="none" strike="noStrike" dirty="0" smtClean="0">
                          <a:solidFill>
                            <a:srgbClr val="000000"/>
                          </a:solidFill>
                          <a:effectLst/>
                          <a:latin typeface="Times New Roman" panose="02020603050405020304" pitchFamily="18" charset="0"/>
                        </a:rPr>
                        <a:t>Reiterate the terms and responsibilities and sign the contract</a:t>
                      </a:r>
                      <a:endParaRPr lang="en-US" sz="1600" b="0" i="0" u="none" strike="noStrike" dirty="0">
                        <a:solidFill>
                          <a:srgbClr val="000000"/>
                        </a:solidFill>
                        <a:effectLst/>
                        <a:latin typeface="Times New Roman" panose="02020603050405020304" pitchFamily="18" charset="0"/>
                      </a:endParaRPr>
                    </a:p>
                  </a:txBody>
                  <a:tcPr marL="63500" marR="63500" marT="63500" marB="63500"/>
                </a:tc>
                <a:extLst>
                  <a:ext uri="{0D108BD9-81ED-4DB2-BD59-A6C34878D82A}">
                    <a16:rowId xmlns:a16="http://schemas.microsoft.com/office/drawing/2014/main" val="2194139735"/>
                  </a:ext>
                </a:extLst>
              </a:tr>
              <a:tr h="853130">
                <a:tc>
                  <a:txBody>
                    <a:bodyPr/>
                    <a:lstStyle/>
                    <a:p>
                      <a:pPr algn="just" rtl="0" fontAlgn="t">
                        <a:spcBef>
                          <a:spcPts val="0"/>
                        </a:spcBef>
                        <a:spcAft>
                          <a:spcPts val="0"/>
                        </a:spcAft>
                      </a:pPr>
                      <a:r>
                        <a:rPr lang="en-US" sz="2000" b="0" i="0" u="none" strike="noStrike" dirty="0">
                          <a:solidFill>
                            <a:srgbClr val="000000"/>
                          </a:solidFill>
                          <a:effectLst/>
                          <a:latin typeface="Times New Roman" panose="02020603050405020304" pitchFamily="18" charset="0"/>
                        </a:rPr>
                        <a:t>Beyond the classroom/school activities</a:t>
                      </a:r>
                      <a:endParaRPr lang="en-US" sz="2000" dirty="0">
                        <a:effectLst/>
                      </a:endParaRPr>
                    </a:p>
                  </a:txBody>
                  <a:tcPr marL="63500" marR="63500" marT="63500" marB="63500"/>
                </a:tc>
                <a:tc>
                  <a:txBody>
                    <a:bodyPr/>
                    <a:lstStyle/>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Assign mentors to recipients (Regular check-ins)</a:t>
                      </a:r>
                    </a:p>
                    <a:p>
                      <a:pPr algn="just" rtl="0" fontAlgn="base">
                        <a:spcBef>
                          <a:spcPts val="0"/>
                        </a:spcBef>
                        <a:spcAft>
                          <a:spcPts val="0"/>
                        </a:spcAft>
                        <a:buFont typeface="Arial" panose="020B0604020202020204" pitchFamily="34" charset="0"/>
                        <a:buChar char="•"/>
                      </a:pPr>
                      <a:r>
                        <a:rPr lang="en-US" sz="1600" b="0" i="0" u="none" strike="noStrike" dirty="0">
                          <a:solidFill>
                            <a:srgbClr val="000000"/>
                          </a:solidFill>
                          <a:effectLst/>
                          <a:latin typeface="Times New Roman" panose="02020603050405020304" pitchFamily="18" charset="0"/>
                        </a:rPr>
                        <a:t>Plan check-in events </a:t>
                      </a:r>
                    </a:p>
                  </a:txBody>
                  <a:tcPr marL="63500" marR="63500" marT="63500" marB="63500"/>
                </a:tc>
                <a:extLst>
                  <a:ext uri="{0D108BD9-81ED-4DB2-BD59-A6C34878D82A}">
                    <a16:rowId xmlns:a16="http://schemas.microsoft.com/office/drawing/2014/main" val="503555803"/>
                  </a:ext>
                </a:extLst>
              </a:tr>
            </a:tbl>
          </a:graphicData>
        </a:graphic>
      </p:graphicFrame>
    </p:spTree>
    <p:extLst>
      <p:ext uri="{BB962C8B-B14F-4D97-AF65-F5344CB8AC3E}">
        <p14:creationId xmlns:p14="http://schemas.microsoft.com/office/powerpoint/2010/main" val="3394401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0</TotalTime>
  <Words>1246</Words>
  <Application>Microsoft Office PowerPoint</Application>
  <PresentationFormat>Breitbild</PresentationFormat>
  <Paragraphs>75</Paragraphs>
  <Slides>17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Garamond</vt:lpstr>
      <vt:lpstr>Times New Roman</vt:lpstr>
      <vt:lpstr>Organic</vt:lpstr>
      <vt:lpstr>    PROJECT TITLE: BACK TO SCHOOL  “Education can not wait” </vt:lpstr>
      <vt:lpstr>BACKGROUND </vt:lpstr>
      <vt:lpstr>PROJECT SUMMARY</vt:lpstr>
      <vt:lpstr>PROJECT GOAL</vt:lpstr>
      <vt:lpstr>PROJECT SIGNIFICANCE</vt:lpstr>
      <vt:lpstr>INNOVATION /IMPACT OF THE PROJECT</vt:lpstr>
      <vt:lpstr>INNOVATION /IMPACT OF THE PROJECT</vt:lpstr>
      <vt:lpstr> ACTIVITIES</vt:lpstr>
      <vt:lpstr> ACTIVITIES</vt:lpstr>
      <vt:lpstr>ORGANISATION TRACK RECORD  Back to school project September 2021 North West region    </vt:lpstr>
      <vt:lpstr>ORPHANAGE  OUTREACHES   St. JOSEPH FOUNDATION ORPHANAGE BUEA OUTREACH;  May 6, 2022</vt:lpstr>
      <vt:lpstr>MISSPA ORPHANAGE OUTREACH mile 6 Nkwen Bamenda: June 6, 2021,</vt:lpstr>
      <vt:lpstr>BACK TO SCHOOL PROJECT September 2022 North West</vt:lpstr>
      <vt:lpstr>CHALLENGES </vt:lpstr>
      <vt:lpstr>PARTNERSHIP PROJECT/COLLABORATORS</vt:lpstr>
      <vt:lpstr>OUR SOCIAL MEDIA HANDLES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 BACK TO SCHOOL CAMPAIGN</dc:title>
  <dc:creator>User</dc:creator>
  <cp:lastModifiedBy>Eigel</cp:lastModifiedBy>
  <cp:revision>37</cp:revision>
  <dcterms:created xsi:type="dcterms:W3CDTF">2022-11-01T12:45:33Z</dcterms:created>
  <dcterms:modified xsi:type="dcterms:W3CDTF">2022-11-02T20:34:35Z</dcterms:modified>
</cp:coreProperties>
</file>